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DM Sans" pitchFamily="2" charset="0"/>
      <p:regular r:id="rId11"/>
      <p:bold r:id="rId12"/>
      <p:italic r:id="rId13"/>
      <p:boldItalic r:id="rId14"/>
    </p:embeddedFont>
    <p:embeddedFont>
      <p:font typeface="DM Sans Bold" charset="0"/>
      <p:regular r:id="rId15"/>
      <p:bold r:id="rId16"/>
    </p:embeddedFont>
    <p:embeddedFont>
      <p:font typeface="Montserrat Classic Bold" panose="020B0604020202020204" charset="0"/>
      <p:regular r:id="rId17"/>
    </p:embeddedFont>
    <p:embeddedFont>
      <p:font typeface="Open Sauce" panose="020B0604020202020204" charset="0"/>
      <p:regular r:id="rId18"/>
    </p:embeddedFont>
    <p:embeddedFont>
      <p:font typeface="Open Sauce Bold" panose="020B0604020202020204" charset="0"/>
      <p:regular r:id="rId19"/>
    </p:embeddedFont>
    <p:embeddedFont>
      <p:font typeface="Oswald" panose="00000500000000000000" pitchFamily="2" charset="0"/>
      <p:regular r:id="rId20"/>
      <p:bold r:id="rId21"/>
    </p:embeddedFont>
    <p:embeddedFont>
      <p:font typeface="Oswald Bold" panose="00000800000000000000"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71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men belhimer" userId="15f802fc97daa9ba" providerId="LiveId" clId="{32E90E90-C168-49CC-A63A-F990CA4D8A11}"/>
    <pc:docChg chg="modSld">
      <pc:chgData name="eymen belhimer" userId="15f802fc97daa9ba" providerId="LiveId" clId="{32E90E90-C168-49CC-A63A-F990CA4D8A11}" dt="2024-05-20T22:43:02.943" v="3" actId="20577"/>
      <pc:docMkLst>
        <pc:docMk/>
      </pc:docMkLst>
      <pc:sldChg chg="modSp mod">
        <pc:chgData name="eymen belhimer" userId="15f802fc97daa9ba" providerId="LiveId" clId="{32E90E90-C168-49CC-A63A-F990CA4D8A11}" dt="2024-05-20T22:43:02.943" v="3" actId="20577"/>
        <pc:sldMkLst>
          <pc:docMk/>
          <pc:sldMk cId="0" sldId="258"/>
        </pc:sldMkLst>
        <pc:spChg chg="mod">
          <ac:chgData name="eymen belhimer" userId="15f802fc97daa9ba" providerId="LiveId" clId="{32E90E90-C168-49CC-A63A-F990CA4D8A11}" dt="2024-05-20T22:43:02.943" v="3" actId="20577"/>
          <ac:spMkLst>
            <pc:docMk/>
            <pc:sldMk cId="0" sldId="258"/>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59121">
            <a:off x="15091031"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4236347" y="3202251"/>
            <a:ext cx="9815307" cy="4208864"/>
            <a:chOff x="0" y="0"/>
            <a:chExt cx="1895495" cy="812800"/>
          </a:xfrm>
        </p:grpSpPr>
        <p:sp>
          <p:nvSpPr>
            <p:cNvPr id="5" name="Freeform 5"/>
            <p:cNvSpPr/>
            <p:nvPr/>
          </p:nvSpPr>
          <p:spPr>
            <a:xfrm>
              <a:off x="0" y="0"/>
              <a:ext cx="1895495" cy="812800"/>
            </a:xfrm>
            <a:custGeom>
              <a:avLst/>
              <a:gdLst/>
              <a:ahLst/>
              <a:cxnLst/>
              <a:rect l="l" t="t" r="r" b="b"/>
              <a:pathLst>
                <a:path w="1895495" h="812800">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txBody>
            <a:bodyPr/>
            <a:lstStyle/>
            <a:p>
              <a:endParaRPr lang="fr-FR"/>
            </a:p>
          </p:txBody>
        </p:sp>
        <p:sp>
          <p:nvSpPr>
            <p:cNvPr id="6" name="TextBox 6"/>
            <p:cNvSpPr txBox="1"/>
            <p:nvPr/>
          </p:nvSpPr>
          <p:spPr>
            <a:xfrm>
              <a:off x="0" y="-19050"/>
              <a:ext cx="1895495" cy="831850"/>
            </a:xfrm>
            <a:prstGeom prst="rect">
              <a:avLst/>
            </a:prstGeom>
          </p:spPr>
          <p:txBody>
            <a:bodyPr lIns="50800" tIns="50800" rIns="50800" bIns="50800" rtlCol="0" anchor="ctr"/>
            <a:lstStyle/>
            <a:p>
              <a:pPr algn="ctr">
                <a:lnSpc>
                  <a:spcPts val="2859"/>
                </a:lnSpc>
              </a:pPr>
              <a:endParaRPr/>
            </a:p>
          </p:txBody>
        </p:sp>
      </p:grpSp>
      <p:sp>
        <p:nvSpPr>
          <p:cNvPr id="7" name="Freeform 7"/>
          <p:cNvSpPr/>
          <p:nvPr/>
        </p:nvSpPr>
        <p:spPr>
          <a:xfrm>
            <a:off x="12964586" y="423618"/>
            <a:ext cx="2174134" cy="2051717"/>
          </a:xfrm>
          <a:custGeom>
            <a:avLst/>
            <a:gdLst/>
            <a:ahLst/>
            <a:cxnLst/>
            <a:rect l="l" t="t" r="r" b="b"/>
            <a:pathLst>
              <a:path w="2174134" h="2051717">
                <a:moveTo>
                  <a:pt x="0" y="0"/>
                </a:moveTo>
                <a:lnTo>
                  <a:pt x="2174135" y="0"/>
                </a:lnTo>
                <a:lnTo>
                  <a:pt x="2174135" y="2051717"/>
                </a:lnTo>
                <a:lnTo>
                  <a:pt x="0" y="2051717"/>
                </a:lnTo>
                <a:lnTo>
                  <a:pt x="0" y="0"/>
                </a:lnTo>
                <a:close/>
              </a:path>
            </a:pathLst>
          </a:custGeom>
          <a:blipFill>
            <a:blip r:embed="rId4"/>
            <a:stretch>
              <a:fillRect/>
            </a:stretch>
          </a:blipFill>
        </p:spPr>
        <p:txBody>
          <a:bodyPr/>
          <a:lstStyle/>
          <a:p>
            <a:endParaRPr lang="fr-FR"/>
          </a:p>
        </p:txBody>
      </p:sp>
      <p:sp>
        <p:nvSpPr>
          <p:cNvPr id="8" name="Freeform 8"/>
          <p:cNvSpPr/>
          <p:nvPr/>
        </p:nvSpPr>
        <p:spPr>
          <a:xfrm>
            <a:off x="15568404" y="423618"/>
            <a:ext cx="2179031" cy="2051717"/>
          </a:xfrm>
          <a:custGeom>
            <a:avLst/>
            <a:gdLst/>
            <a:ahLst/>
            <a:cxnLst/>
            <a:rect l="l" t="t" r="r" b="b"/>
            <a:pathLst>
              <a:path w="2179031" h="2051717">
                <a:moveTo>
                  <a:pt x="0" y="0"/>
                </a:moveTo>
                <a:lnTo>
                  <a:pt x="2179031" y="0"/>
                </a:lnTo>
                <a:lnTo>
                  <a:pt x="2179031" y="2051717"/>
                </a:lnTo>
                <a:lnTo>
                  <a:pt x="0" y="2051717"/>
                </a:lnTo>
                <a:lnTo>
                  <a:pt x="0" y="0"/>
                </a:lnTo>
                <a:close/>
              </a:path>
            </a:pathLst>
          </a:custGeom>
          <a:blipFill>
            <a:blip r:embed="rId5"/>
            <a:stretch>
              <a:fillRect/>
            </a:stretch>
          </a:blipFill>
        </p:spPr>
        <p:txBody>
          <a:bodyPr/>
          <a:lstStyle/>
          <a:p>
            <a:endParaRPr lang="fr-FR"/>
          </a:p>
        </p:txBody>
      </p:sp>
      <p:sp>
        <p:nvSpPr>
          <p:cNvPr id="9" name="TextBox 9"/>
          <p:cNvSpPr txBox="1"/>
          <p:nvPr/>
        </p:nvSpPr>
        <p:spPr>
          <a:xfrm>
            <a:off x="4236347" y="4453561"/>
            <a:ext cx="9815307" cy="1685926"/>
          </a:xfrm>
          <a:prstGeom prst="rect">
            <a:avLst/>
          </a:prstGeom>
        </p:spPr>
        <p:txBody>
          <a:bodyPr lIns="0" tIns="0" rIns="0" bIns="0" rtlCol="0" anchor="t">
            <a:spAutoFit/>
          </a:bodyPr>
          <a:lstStyle/>
          <a:p>
            <a:pPr algn="ctr">
              <a:lnSpc>
                <a:spcPts val="13799"/>
              </a:lnSpc>
            </a:pPr>
            <a:r>
              <a:rPr lang="en-US" sz="9999" spc="979" dirty="0">
                <a:solidFill>
                  <a:srgbClr val="231F20"/>
                </a:solidFill>
                <a:latin typeface="Oswald"/>
              </a:rPr>
              <a:t>EPREUVE E4</a:t>
            </a:r>
          </a:p>
        </p:txBody>
      </p:sp>
      <p:sp>
        <p:nvSpPr>
          <p:cNvPr id="10" name="TextBox 10"/>
          <p:cNvSpPr txBox="1"/>
          <p:nvPr/>
        </p:nvSpPr>
        <p:spPr>
          <a:xfrm>
            <a:off x="4236347" y="3438109"/>
            <a:ext cx="9815307" cy="1049721"/>
          </a:xfrm>
          <a:prstGeom prst="rect">
            <a:avLst/>
          </a:prstGeom>
        </p:spPr>
        <p:txBody>
          <a:bodyPr lIns="0" tIns="0" rIns="0" bIns="0" rtlCol="0" anchor="t">
            <a:spAutoFit/>
          </a:bodyPr>
          <a:lstStyle/>
          <a:p>
            <a:pPr algn="ctr">
              <a:lnSpc>
                <a:spcPts val="8506"/>
              </a:lnSpc>
            </a:pPr>
            <a:r>
              <a:rPr lang="en-US" sz="6163" spc="604">
                <a:solidFill>
                  <a:srgbClr val="231F20"/>
                </a:solidFill>
                <a:latin typeface="Oswald Bold"/>
              </a:rPr>
              <a:t>PRESENTATION ORALE</a:t>
            </a:r>
          </a:p>
        </p:txBody>
      </p:sp>
      <p:sp>
        <p:nvSpPr>
          <p:cNvPr id="11" name="TextBox 11"/>
          <p:cNvSpPr txBox="1"/>
          <p:nvPr/>
        </p:nvSpPr>
        <p:spPr>
          <a:xfrm>
            <a:off x="2719596" y="7482578"/>
            <a:ext cx="12848809" cy="441638"/>
          </a:xfrm>
          <a:prstGeom prst="rect">
            <a:avLst/>
          </a:prstGeom>
        </p:spPr>
        <p:txBody>
          <a:bodyPr lIns="0" tIns="0" rIns="0" bIns="0" rtlCol="0" anchor="t">
            <a:spAutoFit/>
          </a:bodyPr>
          <a:lstStyle/>
          <a:p>
            <a:pPr algn="ctr">
              <a:lnSpc>
                <a:spcPts val="3661"/>
              </a:lnSpc>
            </a:pPr>
            <a:r>
              <a:rPr lang="en-US" sz="2653" spc="140" dirty="0">
                <a:solidFill>
                  <a:srgbClr val="231F20"/>
                </a:solidFill>
                <a:latin typeface="Montserrat Classic Bold"/>
              </a:rPr>
              <a:t>EYMEN BELHIMER</a:t>
            </a:r>
          </a:p>
        </p:txBody>
      </p:sp>
      <p:sp>
        <p:nvSpPr>
          <p:cNvPr id="12" name="TextBox 12"/>
          <p:cNvSpPr txBox="1"/>
          <p:nvPr/>
        </p:nvSpPr>
        <p:spPr>
          <a:xfrm>
            <a:off x="8305799" y="9791700"/>
            <a:ext cx="1676400" cy="343748"/>
          </a:xfrm>
          <a:prstGeom prst="rect">
            <a:avLst/>
          </a:prstGeom>
        </p:spPr>
        <p:txBody>
          <a:bodyPr wrap="square" lIns="0" tIns="0" rIns="0" bIns="0" rtlCol="0" anchor="t">
            <a:spAutoFit/>
          </a:bodyPr>
          <a:lstStyle/>
          <a:p>
            <a:pPr algn="ctr">
              <a:lnSpc>
                <a:spcPts val="2859"/>
              </a:lnSpc>
              <a:spcBef>
                <a:spcPct val="0"/>
              </a:spcBef>
            </a:pPr>
            <a:r>
              <a:rPr lang="en-US" sz="2199" dirty="0">
                <a:solidFill>
                  <a:srgbClr val="231F20"/>
                </a:solidFill>
                <a:latin typeface="Open Sauce"/>
              </a:rPr>
              <a:t>2023-2024</a:t>
            </a:r>
          </a:p>
        </p:txBody>
      </p:sp>
      <p:sp>
        <p:nvSpPr>
          <p:cNvPr id="13" name="TextBox 13"/>
          <p:cNvSpPr txBox="1"/>
          <p:nvPr/>
        </p:nvSpPr>
        <p:spPr>
          <a:xfrm>
            <a:off x="8583120" y="9295816"/>
            <a:ext cx="1121759" cy="353060"/>
          </a:xfrm>
          <a:prstGeom prst="rect">
            <a:avLst/>
          </a:prstGeom>
        </p:spPr>
        <p:txBody>
          <a:bodyPr lIns="0" tIns="0" rIns="0" bIns="0" rtlCol="0" anchor="t">
            <a:spAutoFit/>
          </a:bodyPr>
          <a:lstStyle/>
          <a:p>
            <a:pPr algn="ctr">
              <a:lnSpc>
                <a:spcPts val="2859"/>
              </a:lnSpc>
              <a:spcBef>
                <a:spcPct val="0"/>
              </a:spcBef>
            </a:pPr>
            <a:r>
              <a:rPr lang="en-US" sz="2199">
                <a:solidFill>
                  <a:srgbClr val="231F20"/>
                </a:solidFill>
                <a:latin typeface="Open Sauce"/>
              </a:rPr>
              <a:t>BTS SIO</a:t>
            </a:r>
          </a:p>
        </p:txBody>
      </p:sp>
      <p:sp>
        <p:nvSpPr>
          <p:cNvPr id="14" name="TextBox 11">
            <a:extLst>
              <a:ext uri="{FF2B5EF4-FFF2-40B4-BE49-F238E27FC236}">
                <a16:creationId xmlns:a16="http://schemas.microsoft.com/office/drawing/2014/main" id="{CB72C4C3-342C-05AA-BC06-9B4C5163FB81}"/>
              </a:ext>
            </a:extLst>
          </p:cNvPr>
          <p:cNvSpPr txBox="1"/>
          <p:nvPr/>
        </p:nvSpPr>
        <p:spPr>
          <a:xfrm>
            <a:off x="88691" y="9648876"/>
            <a:ext cx="4330909" cy="415563"/>
          </a:xfrm>
          <a:prstGeom prst="rect">
            <a:avLst/>
          </a:prstGeom>
        </p:spPr>
        <p:txBody>
          <a:bodyPr wrap="square" lIns="0" tIns="0" rIns="0" bIns="0" rtlCol="0" anchor="t">
            <a:spAutoFit/>
          </a:bodyPr>
          <a:lstStyle/>
          <a:p>
            <a:pPr algn="ctr">
              <a:lnSpc>
                <a:spcPts val="3661"/>
              </a:lnSpc>
            </a:pPr>
            <a:r>
              <a:rPr lang="en-US" sz="2400" spc="140" dirty="0">
                <a:solidFill>
                  <a:srgbClr val="231F20"/>
                </a:solidFill>
                <a:latin typeface="Montserrat Classic Bold"/>
              </a:rPr>
              <a:t>eymen-belhimer.com</a:t>
            </a:r>
            <a:endParaRPr lang="en-US" sz="2653" spc="140" dirty="0">
              <a:solidFill>
                <a:srgbClr val="231F20"/>
              </a:solidFill>
              <a:latin typeface="Montserrat Classic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rot="7659121">
            <a:off x="-4012602"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5019320" y="2901697"/>
            <a:ext cx="1400485" cy="5282042"/>
            <a:chOff x="0" y="0"/>
            <a:chExt cx="368852" cy="1391155"/>
          </a:xfrm>
        </p:grpSpPr>
        <p:sp>
          <p:nvSpPr>
            <p:cNvPr id="4" name="Freeform 4"/>
            <p:cNvSpPr/>
            <p:nvPr/>
          </p:nvSpPr>
          <p:spPr>
            <a:xfrm>
              <a:off x="0" y="0"/>
              <a:ext cx="368852" cy="1391155"/>
            </a:xfrm>
            <a:custGeom>
              <a:avLst/>
              <a:gdLst/>
              <a:ahLst/>
              <a:cxnLst/>
              <a:rect l="l" t="t" r="r" b="b"/>
              <a:pathLst>
                <a:path w="368852" h="1391155">
                  <a:moveTo>
                    <a:pt x="0" y="0"/>
                  </a:moveTo>
                  <a:lnTo>
                    <a:pt x="368852" y="0"/>
                  </a:lnTo>
                  <a:lnTo>
                    <a:pt x="368852" y="1391155"/>
                  </a:lnTo>
                  <a:lnTo>
                    <a:pt x="0" y="1391155"/>
                  </a:lnTo>
                  <a:close/>
                </a:path>
              </a:pathLst>
            </a:custGeom>
            <a:solidFill>
              <a:srgbClr val="CCCCCC"/>
            </a:solidFill>
          </p:spPr>
          <p:txBody>
            <a:bodyPr/>
            <a:lstStyle/>
            <a:p>
              <a:endParaRPr lang="fr-FR"/>
            </a:p>
          </p:txBody>
        </p:sp>
        <p:sp>
          <p:nvSpPr>
            <p:cNvPr id="5" name="TextBox 5"/>
            <p:cNvSpPr txBox="1"/>
            <p:nvPr/>
          </p:nvSpPr>
          <p:spPr>
            <a:xfrm>
              <a:off x="0" y="-19050"/>
              <a:ext cx="368852" cy="1410205"/>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980992" y="1036994"/>
            <a:ext cx="7416941" cy="1683727"/>
          </a:xfrm>
          <a:prstGeom prst="rect">
            <a:avLst/>
          </a:prstGeom>
        </p:spPr>
        <p:txBody>
          <a:bodyPr lIns="0" tIns="0" rIns="0" bIns="0" rtlCol="0" anchor="t">
            <a:spAutoFit/>
          </a:bodyPr>
          <a:lstStyle/>
          <a:p>
            <a:pPr algn="ctr">
              <a:lnSpc>
                <a:spcPts val="13774"/>
              </a:lnSpc>
            </a:pPr>
            <a:r>
              <a:rPr lang="en-US" sz="9981" spc="978">
                <a:solidFill>
                  <a:srgbClr val="231F20"/>
                </a:solidFill>
                <a:latin typeface="Oswald Bold"/>
              </a:rPr>
              <a:t>PLAN</a:t>
            </a:r>
          </a:p>
        </p:txBody>
      </p:sp>
      <p:sp>
        <p:nvSpPr>
          <p:cNvPr id="7" name="Freeform 7"/>
          <p:cNvSpPr/>
          <p:nvPr/>
        </p:nvSpPr>
        <p:spPr>
          <a:xfrm rot="2016048">
            <a:off x="12243487" y="-1005305"/>
            <a:ext cx="10749463" cy="2687366"/>
          </a:xfrm>
          <a:custGeom>
            <a:avLst/>
            <a:gdLst/>
            <a:ahLst/>
            <a:cxnLst/>
            <a:rect l="l" t="t" r="r" b="b"/>
            <a:pathLst>
              <a:path w="10749463" h="2687366">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TextBox 8"/>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01</a:t>
            </a:r>
          </a:p>
        </p:txBody>
      </p:sp>
      <p:sp>
        <p:nvSpPr>
          <p:cNvPr id="9" name="TextBox 9"/>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02</a:t>
            </a:r>
          </a:p>
        </p:txBody>
      </p:sp>
      <p:sp>
        <p:nvSpPr>
          <p:cNvPr id="10" name="TextBox 10"/>
          <p:cNvSpPr txBox="1"/>
          <p:nvPr/>
        </p:nvSpPr>
        <p:spPr>
          <a:xfrm>
            <a:off x="5231353" y="490346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03</a:t>
            </a:r>
          </a:p>
        </p:txBody>
      </p:sp>
      <p:sp>
        <p:nvSpPr>
          <p:cNvPr id="11" name="TextBox 11"/>
          <p:cNvSpPr txBox="1"/>
          <p:nvPr/>
        </p:nvSpPr>
        <p:spPr>
          <a:xfrm>
            <a:off x="5231353" y="5700580"/>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04</a:t>
            </a:r>
          </a:p>
        </p:txBody>
      </p:sp>
      <p:sp>
        <p:nvSpPr>
          <p:cNvPr id="12" name="TextBox 12"/>
          <p:cNvSpPr txBox="1"/>
          <p:nvPr/>
        </p:nvSpPr>
        <p:spPr>
          <a:xfrm>
            <a:off x="5250954" y="6492957"/>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05</a:t>
            </a:r>
          </a:p>
        </p:txBody>
      </p:sp>
      <p:sp>
        <p:nvSpPr>
          <p:cNvPr id="13" name="TextBox 13"/>
          <p:cNvSpPr txBox="1"/>
          <p:nvPr/>
        </p:nvSpPr>
        <p:spPr>
          <a:xfrm>
            <a:off x="5250954" y="732392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06</a:t>
            </a:r>
          </a:p>
        </p:txBody>
      </p:sp>
      <p:sp>
        <p:nvSpPr>
          <p:cNvPr id="14" name="TextBox 14"/>
          <p:cNvSpPr txBox="1"/>
          <p:nvPr/>
        </p:nvSpPr>
        <p:spPr>
          <a:xfrm>
            <a:off x="6607430" y="3333137"/>
            <a:ext cx="5790503" cy="418548"/>
          </a:xfrm>
          <a:prstGeom prst="rect">
            <a:avLst/>
          </a:prstGeom>
        </p:spPr>
        <p:txBody>
          <a:bodyPr lIns="0" tIns="0" rIns="0" bIns="0" rtlCol="0" anchor="t">
            <a:spAutoFit/>
          </a:bodyPr>
          <a:lstStyle/>
          <a:p>
            <a:pPr algn="l">
              <a:lnSpc>
                <a:spcPts val="3483"/>
              </a:lnSpc>
            </a:pPr>
            <a:r>
              <a:rPr lang="en-US" sz="2524" spc="247">
                <a:solidFill>
                  <a:srgbClr val="231F20"/>
                </a:solidFill>
                <a:latin typeface="DM Sans"/>
              </a:rPr>
              <a:t>PARCOURS</a:t>
            </a:r>
          </a:p>
        </p:txBody>
      </p:sp>
      <p:sp>
        <p:nvSpPr>
          <p:cNvPr id="15" name="TextBox 15"/>
          <p:cNvSpPr txBox="1"/>
          <p:nvPr/>
        </p:nvSpPr>
        <p:spPr>
          <a:xfrm>
            <a:off x="6607430" y="4127355"/>
            <a:ext cx="6076629" cy="418548"/>
          </a:xfrm>
          <a:prstGeom prst="rect">
            <a:avLst/>
          </a:prstGeom>
        </p:spPr>
        <p:txBody>
          <a:bodyPr lIns="0" tIns="0" rIns="0" bIns="0" rtlCol="0" anchor="t">
            <a:spAutoFit/>
          </a:bodyPr>
          <a:lstStyle/>
          <a:p>
            <a:pPr algn="l">
              <a:lnSpc>
                <a:spcPts val="3483"/>
              </a:lnSpc>
            </a:pPr>
            <a:r>
              <a:rPr lang="en-US" sz="2524" spc="247">
                <a:solidFill>
                  <a:srgbClr val="231F20"/>
                </a:solidFill>
                <a:latin typeface="DM Sans"/>
              </a:rPr>
              <a:t>ORGANISATION</a:t>
            </a:r>
          </a:p>
        </p:txBody>
      </p:sp>
      <p:sp>
        <p:nvSpPr>
          <p:cNvPr id="16" name="TextBox 16"/>
          <p:cNvSpPr txBox="1"/>
          <p:nvPr/>
        </p:nvSpPr>
        <p:spPr>
          <a:xfrm>
            <a:off x="6607430" y="5047445"/>
            <a:ext cx="7782878" cy="856698"/>
          </a:xfrm>
          <a:prstGeom prst="rect">
            <a:avLst/>
          </a:prstGeom>
        </p:spPr>
        <p:txBody>
          <a:bodyPr lIns="0" tIns="0" rIns="0" bIns="0" rtlCol="0" anchor="t">
            <a:spAutoFit/>
          </a:bodyPr>
          <a:lstStyle/>
          <a:p>
            <a:pPr algn="l">
              <a:lnSpc>
                <a:spcPts val="3483"/>
              </a:lnSpc>
            </a:pPr>
            <a:r>
              <a:rPr lang="en-US" sz="2524" spc="247">
                <a:solidFill>
                  <a:srgbClr val="231F20"/>
                </a:solidFill>
                <a:latin typeface="DM Sans"/>
              </a:rPr>
              <a:t>MISSIONS RÉALISÉES EN ENTREPRISE</a:t>
            </a:r>
          </a:p>
          <a:p>
            <a:pPr marL="0" lvl="0" indent="0" algn="l">
              <a:lnSpc>
                <a:spcPts val="3483"/>
              </a:lnSpc>
              <a:spcBef>
                <a:spcPct val="0"/>
              </a:spcBef>
            </a:pPr>
            <a:endParaRPr lang="en-US" sz="2524" spc="247">
              <a:solidFill>
                <a:srgbClr val="231F20"/>
              </a:solidFill>
              <a:latin typeface="DM Sans"/>
            </a:endParaRPr>
          </a:p>
        </p:txBody>
      </p:sp>
      <p:sp>
        <p:nvSpPr>
          <p:cNvPr id="17" name="TextBox 17"/>
          <p:cNvSpPr txBox="1"/>
          <p:nvPr/>
        </p:nvSpPr>
        <p:spPr>
          <a:xfrm>
            <a:off x="6607430" y="5841663"/>
            <a:ext cx="7782878" cy="856698"/>
          </a:xfrm>
          <a:prstGeom prst="rect">
            <a:avLst/>
          </a:prstGeom>
        </p:spPr>
        <p:txBody>
          <a:bodyPr lIns="0" tIns="0" rIns="0" bIns="0" rtlCol="0" anchor="t">
            <a:spAutoFit/>
          </a:bodyPr>
          <a:lstStyle/>
          <a:p>
            <a:pPr algn="l">
              <a:lnSpc>
                <a:spcPts val="3483"/>
              </a:lnSpc>
            </a:pPr>
            <a:r>
              <a:rPr lang="en-US" sz="2524" spc="247">
                <a:solidFill>
                  <a:srgbClr val="231F20"/>
                </a:solidFill>
                <a:latin typeface="DM Sans"/>
              </a:rPr>
              <a:t>PROJETS RÉALISÉS EN FORMATION</a:t>
            </a:r>
          </a:p>
          <a:p>
            <a:pPr marL="0" lvl="0" indent="0" algn="l">
              <a:lnSpc>
                <a:spcPts val="3483"/>
              </a:lnSpc>
              <a:spcBef>
                <a:spcPct val="0"/>
              </a:spcBef>
            </a:pPr>
            <a:endParaRPr lang="en-US" sz="2524" spc="247">
              <a:solidFill>
                <a:srgbClr val="231F20"/>
              </a:solidFill>
              <a:latin typeface="DM Sans"/>
            </a:endParaRPr>
          </a:p>
        </p:txBody>
      </p:sp>
      <p:sp>
        <p:nvSpPr>
          <p:cNvPr id="18" name="TextBox 18"/>
          <p:cNvSpPr txBox="1"/>
          <p:nvPr/>
        </p:nvSpPr>
        <p:spPr>
          <a:xfrm>
            <a:off x="6607430" y="6642507"/>
            <a:ext cx="6076629" cy="856698"/>
          </a:xfrm>
          <a:prstGeom prst="rect">
            <a:avLst/>
          </a:prstGeom>
        </p:spPr>
        <p:txBody>
          <a:bodyPr lIns="0" tIns="0" rIns="0" bIns="0" rtlCol="0" anchor="t">
            <a:spAutoFit/>
          </a:bodyPr>
          <a:lstStyle/>
          <a:p>
            <a:pPr algn="l">
              <a:lnSpc>
                <a:spcPts val="3483"/>
              </a:lnSpc>
            </a:pPr>
            <a:r>
              <a:rPr lang="en-US" sz="2524" spc="247">
                <a:solidFill>
                  <a:srgbClr val="231F20"/>
                </a:solidFill>
                <a:latin typeface="DM Sans"/>
              </a:rPr>
              <a:t>VEILLE TECHNOLOGIQUE</a:t>
            </a:r>
          </a:p>
          <a:p>
            <a:pPr marL="0" lvl="0" indent="0" algn="l">
              <a:lnSpc>
                <a:spcPts val="3483"/>
              </a:lnSpc>
              <a:spcBef>
                <a:spcPct val="0"/>
              </a:spcBef>
            </a:pPr>
            <a:endParaRPr lang="en-US" sz="2524" spc="247">
              <a:solidFill>
                <a:srgbClr val="231F20"/>
              </a:solidFill>
              <a:latin typeface="DM Sans"/>
            </a:endParaRPr>
          </a:p>
        </p:txBody>
      </p:sp>
      <p:sp>
        <p:nvSpPr>
          <p:cNvPr id="19" name="TextBox 19"/>
          <p:cNvSpPr txBox="1"/>
          <p:nvPr/>
        </p:nvSpPr>
        <p:spPr>
          <a:xfrm>
            <a:off x="6607430" y="7434884"/>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CONCLUSION</a:t>
            </a:r>
          </a:p>
        </p:txBody>
      </p:sp>
      <p:sp>
        <p:nvSpPr>
          <p:cNvPr id="21" name="ZoneTexte 20">
            <a:extLst>
              <a:ext uri="{FF2B5EF4-FFF2-40B4-BE49-F238E27FC236}">
                <a16:creationId xmlns:a16="http://schemas.microsoft.com/office/drawing/2014/main" id="{F417DE0A-6808-3256-19B8-D5C5B2D25532}"/>
              </a:ext>
            </a:extLst>
          </p:cNvPr>
          <p:cNvSpPr txBox="1"/>
          <p:nvPr/>
        </p:nvSpPr>
        <p:spPr>
          <a:xfrm>
            <a:off x="16992600" y="9334500"/>
            <a:ext cx="609600" cy="584775"/>
          </a:xfrm>
          <a:prstGeom prst="rect">
            <a:avLst/>
          </a:prstGeom>
          <a:noFill/>
        </p:spPr>
        <p:txBody>
          <a:bodyPr wrap="square" rtlCol="0">
            <a:spAutoFit/>
          </a:bodyPr>
          <a:lstStyle/>
          <a:p>
            <a:r>
              <a:rPr lang="fr-FR" sz="3200" dirty="0"/>
              <a:t>2</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sp>
        <p:nvSpPr>
          <p:cNvPr id="3" name="Freeform 3"/>
          <p:cNvSpPr/>
          <p:nvPr/>
        </p:nvSpPr>
        <p:spPr>
          <a:xfrm>
            <a:off x="4741242" y="4828880"/>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3"/>
            <a:stretch>
              <a:fillRect t="-86495"/>
            </a:stretch>
          </a:blipFill>
        </p:spPr>
        <p:txBody>
          <a:bodyPr/>
          <a:lstStyle/>
          <a:p>
            <a:endParaRPr lang="fr-FR"/>
          </a:p>
        </p:txBody>
      </p:sp>
      <p:grpSp>
        <p:nvGrpSpPr>
          <p:cNvPr id="4" name="Group 4"/>
          <p:cNvGrpSpPr/>
          <p:nvPr/>
        </p:nvGrpSpPr>
        <p:grpSpPr>
          <a:xfrm>
            <a:off x="3793793" y="3085639"/>
            <a:ext cx="10557492" cy="2181117"/>
            <a:chOff x="0" y="0"/>
            <a:chExt cx="4045032" cy="835680"/>
          </a:xfrm>
        </p:grpSpPr>
        <p:sp>
          <p:nvSpPr>
            <p:cNvPr id="5" name="Freeform 5"/>
            <p:cNvSpPr/>
            <p:nvPr/>
          </p:nvSpPr>
          <p:spPr>
            <a:xfrm>
              <a:off x="0" y="0"/>
              <a:ext cx="4045032" cy="835680"/>
            </a:xfrm>
            <a:custGeom>
              <a:avLst/>
              <a:gdLst/>
              <a:ahLst/>
              <a:cxnLst/>
              <a:rect l="l" t="t" r="r" b="b"/>
              <a:pathLst>
                <a:path w="4045032" h="835680">
                  <a:moveTo>
                    <a:pt x="0" y="0"/>
                  </a:moveTo>
                  <a:lnTo>
                    <a:pt x="4045032" y="0"/>
                  </a:lnTo>
                  <a:lnTo>
                    <a:pt x="4045032" y="835680"/>
                  </a:lnTo>
                  <a:lnTo>
                    <a:pt x="0" y="835680"/>
                  </a:lnTo>
                  <a:close/>
                </a:path>
              </a:pathLst>
            </a:custGeom>
            <a:solidFill>
              <a:srgbClr val="EFEFEF"/>
            </a:solidFill>
          </p:spPr>
          <p:txBody>
            <a:bodyPr/>
            <a:lstStyle/>
            <a:p>
              <a:endParaRPr lang="fr-FR"/>
            </a:p>
          </p:txBody>
        </p:sp>
        <p:sp>
          <p:nvSpPr>
            <p:cNvPr id="6" name="TextBox 6"/>
            <p:cNvSpPr txBox="1"/>
            <p:nvPr/>
          </p:nvSpPr>
          <p:spPr>
            <a:xfrm>
              <a:off x="0" y="-19050"/>
              <a:ext cx="4045032" cy="854730"/>
            </a:xfrm>
            <a:prstGeom prst="rect">
              <a:avLst/>
            </a:prstGeom>
          </p:spPr>
          <p:txBody>
            <a:bodyPr lIns="50800" tIns="50800" rIns="50800" bIns="50800" rtlCol="0" anchor="ctr"/>
            <a:lstStyle/>
            <a:p>
              <a:pPr algn="ctr">
                <a:lnSpc>
                  <a:spcPts val="2859"/>
                </a:lnSpc>
              </a:pPr>
              <a:endParaRPr/>
            </a:p>
          </p:txBody>
        </p:sp>
      </p:grpSp>
      <p:sp>
        <p:nvSpPr>
          <p:cNvPr id="7" name="Freeform 7"/>
          <p:cNvSpPr/>
          <p:nvPr/>
        </p:nvSpPr>
        <p:spPr>
          <a:xfrm>
            <a:off x="4598320" y="7347728"/>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3"/>
            <a:stretch>
              <a:fillRect t="-86495"/>
            </a:stretch>
          </a:blipFill>
        </p:spPr>
        <p:txBody>
          <a:bodyPr/>
          <a:lstStyle/>
          <a:p>
            <a:endParaRPr lang="fr-FR"/>
          </a:p>
        </p:txBody>
      </p:sp>
      <p:grpSp>
        <p:nvGrpSpPr>
          <p:cNvPr id="8" name="Group 8"/>
          <p:cNvGrpSpPr/>
          <p:nvPr/>
        </p:nvGrpSpPr>
        <p:grpSpPr>
          <a:xfrm>
            <a:off x="3793793" y="5777447"/>
            <a:ext cx="10557492" cy="1948998"/>
            <a:chOff x="0" y="0"/>
            <a:chExt cx="4045032" cy="746746"/>
          </a:xfrm>
        </p:grpSpPr>
        <p:sp>
          <p:nvSpPr>
            <p:cNvPr id="9" name="Freeform 9"/>
            <p:cNvSpPr/>
            <p:nvPr/>
          </p:nvSpPr>
          <p:spPr>
            <a:xfrm>
              <a:off x="0" y="0"/>
              <a:ext cx="4045032" cy="746746"/>
            </a:xfrm>
            <a:custGeom>
              <a:avLst/>
              <a:gdLst/>
              <a:ahLst/>
              <a:cxnLst/>
              <a:rect l="l" t="t" r="r" b="b"/>
              <a:pathLst>
                <a:path w="4045032" h="746746">
                  <a:moveTo>
                    <a:pt x="0" y="0"/>
                  </a:moveTo>
                  <a:lnTo>
                    <a:pt x="4045032" y="0"/>
                  </a:lnTo>
                  <a:lnTo>
                    <a:pt x="4045032" y="746746"/>
                  </a:lnTo>
                  <a:lnTo>
                    <a:pt x="0" y="746746"/>
                  </a:lnTo>
                  <a:close/>
                </a:path>
              </a:pathLst>
            </a:custGeom>
            <a:solidFill>
              <a:srgbClr val="EFEFEF"/>
            </a:solidFill>
          </p:spPr>
          <p:txBody>
            <a:bodyPr/>
            <a:lstStyle/>
            <a:p>
              <a:endParaRPr lang="fr-FR"/>
            </a:p>
          </p:txBody>
        </p:sp>
        <p:sp>
          <p:nvSpPr>
            <p:cNvPr id="10" name="TextBox 10"/>
            <p:cNvSpPr txBox="1"/>
            <p:nvPr/>
          </p:nvSpPr>
          <p:spPr>
            <a:xfrm>
              <a:off x="0" y="-19050"/>
              <a:ext cx="4045032" cy="765796"/>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4295744" y="5946503"/>
            <a:ext cx="1350212" cy="1372674"/>
          </a:xfrm>
          <a:custGeom>
            <a:avLst/>
            <a:gdLst/>
            <a:ahLst/>
            <a:cxnLst/>
            <a:rect l="l" t="t" r="r" b="b"/>
            <a:pathLst>
              <a:path w="1350212" h="1372674">
                <a:moveTo>
                  <a:pt x="0" y="0"/>
                </a:moveTo>
                <a:lnTo>
                  <a:pt x="1350212" y="0"/>
                </a:lnTo>
                <a:lnTo>
                  <a:pt x="1350212" y="1372673"/>
                </a:lnTo>
                <a:lnTo>
                  <a:pt x="0" y="13726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Freeform 12"/>
          <p:cNvSpPr/>
          <p:nvPr/>
        </p:nvSpPr>
        <p:spPr>
          <a:xfrm>
            <a:off x="-2779578" y="7341318"/>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3" name="Freeform 13"/>
          <p:cNvSpPr/>
          <p:nvPr/>
        </p:nvSpPr>
        <p:spPr>
          <a:xfrm>
            <a:off x="4295744" y="3451083"/>
            <a:ext cx="1350212" cy="1450227"/>
          </a:xfrm>
          <a:custGeom>
            <a:avLst/>
            <a:gdLst/>
            <a:ahLst/>
            <a:cxnLst/>
            <a:rect l="l" t="t" r="r" b="b"/>
            <a:pathLst>
              <a:path w="1350212" h="1450227">
                <a:moveTo>
                  <a:pt x="0" y="0"/>
                </a:moveTo>
                <a:lnTo>
                  <a:pt x="1350212" y="0"/>
                </a:lnTo>
                <a:lnTo>
                  <a:pt x="1350212" y="1450228"/>
                </a:lnTo>
                <a:lnTo>
                  <a:pt x="0" y="1450228"/>
                </a:lnTo>
                <a:lnTo>
                  <a:pt x="0" y="0"/>
                </a:lnTo>
                <a:close/>
              </a:path>
            </a:pathLst>
          </a:custGeom>
          <a:blipFill>
            <a:blip r:embed="rId8"/>
            <a:stretch>
              <a:fillRect/>
            </a:stretch>
          </a:blipFill>
        </p:spPr>
        <p:txBody>
          <a:bodyPr/>
          <a:lstStyle/>
          <a:p>
            <a:endParaRPr lang="fr-FR"/>
          </a:p>
        </p:txBody>
      </p:sp>
      <p:sp>
        <p:nvSpPr>
          <p:cNvPr id="14" name="TextBox 14"/>
          <p:cNvSpPr txBox="1"/>
          <p:nvPr/>
        </p:nvSpPr>
        <p:spPr>
          <a:xfrm>
            <a:off x="2142191" y="888605"/>
            <a:ext cx="7416941" cy="1686342"/>
          </a:xfrm>
          <a:prstGeom prst="rect">
            <a:avLst/>
          </a:prstGeom>
        </p:spPr>
        <p:txBody>
          <a:bodyPr lIns="0" tIns="0" rIns="0" bIns="0" rtlCol="0" anchor="t">
            <a:spAutoFit/>
          </a:bodyPr>
          <a:lstStyle/>
          <a:p>
            <a:pPr algn="l">
              <a:lnSpc>
                <a:spcPts val="13774"/>
              </a:lnSpc>
            </a:pPr>
            <a:r>
              <a:rPr lang="en-US" sz="9981" spc="978">
                <a:solidFill>
                  <a:srgbClr val="231F20"/>
                </a:solidFill>
                <a:latin typeface="Oswald Bold"/>
              </a:rPr>
              <a:t>PARCOURS</a:t>
            </a:r>
          </a:p>
        </p:txBody>
      </p:sp>
      <p:sp>
        <p:nvSpPr>
          <p:cNvPr id="15" name="TextBox 15"/>
          <p:cNvSpPr txBox="1"/>
          <p:nvPr/>
        </p:nvSpPr>
        <p:spPr>
          <a:xfrm>
            <a:off x="5999068" y="3403458"/>
            <a:ext cx="7641062" cy="1521095"/>
          </a:xfrm>
          <a:prstGeom prst="rect">
            <a:avLst/>
          </a:prstGeom>
        </p:spPr>
        <p:txBody>
          <a:bodyPr lIns="0" tIns="0" rIns="0" bIns="0" rtlCol="0" anchor="t">
            <a:spAutoFit/>
          </a:bodyPr>
          <a:lstStyle/>
          <a:p>
            <a:pPr algn="l">
              <a:lnSpc>
                <a:spcPts val="3050"/>
              </a:lnSpc>
            </a:pPr>
            <a:r>
              <a:rPr lang="en-US" sz="2210" spc="216">
                <a:solidFill>
                  <a:srgbClr val="231F20"/>
                </a:solidFill>
                <a:latin typeface="DM Sans Bold"/>
              </a:rPr>
              <a:t>BTS Services Informatiques aux Organisations  </a:t>
            </a:r>
          </a:p>
          <a:p>
            <a:pPr algn="l">
              <a:lnSpc>
                <a:spcPts val="3050"/>
              </a:lnSpc>
            </a:pPr>
            <a:r>
              <a:rPr lang="en-US" sz="2210" spc="216">
                <a:solidFill>
                  <a:srgbClr val="231F20"/>
                </a:solidFill>
                <a:latin typeface="DM Sans"/>
              </a:rPr>
              <a:t>Option : solutions d’infrastructure, systèmes et réseaux</a:t>
            </a:r>
          </a:p>
          <a:p>
            <a:pPr marL="0" lvl="0" indent="0" algn="l">
              <a:lnSpc>
                <a:spcPts val="3050"/>
              </a:lnSpc>
              <a:spcBef>
                <a:spcPct val="0"/>
              </a:spcBef>
            </a:pPr>
            <a:endParaRPr lang="en-US" sz="2210" spc="216">
              <a:solidFill>
                <a:srgbClr val="231F20"/>
              </a:solidFill>
              <a:latin typeface="DM Sans"/>
            </a:endParaRPr>
          </a:p>
        </p:txBody>
      </p:sp>
      <p:sp>
        <p:nvSpPr>
          <p:cNvPr id="16" name="TextBox 16"/>
          <p:cNvSpPr txBox="1"/>
          <p:nvPr/>
        </p:nvSpPr>
        <p:spPr>
          <a:xfrm>
            <a:off x="6507949" y="6005886"/>
            <a:ext cx="7132181" cy="1140095"/>
          </a:xfrm>
          <a:prstGeom prst="rect">
            <a:avLst/>
          </a:prstGeom>
        </p:spPr>
        <p:txBody>
          <a:bodyPr lIns="0" tIns="0" rIns="0" bIns="0" rtlCol="0" anchor="t">
            <a:spAutoFit/>
          </a:bodyPr>
          <a:lstStyle/>
          <a:p>
            <a:pPr algn="l">
              <a:lnSpc>
                <a:spcPts val="3050"/>
              </a:lnSpc>
            </a:pPr>
            <a:r>
              <a:rPr lang="en-US" sz="2210" spc="216">
                <a:solidFill>
                  <a:srgbClr val="231F20"/>
                </a:solidFill>
                <a:latin typeface="DM Sans Bold"/>
              </a:rPr>
              <a:t>BAC Math technique</a:t>
            </a:r>
          </a:p>
          <a:p>
            <a:pPr algn="l">
              <a:lnSpc>
                <a:spcPts val="3050"/>
              </a:lnSpc>
            </a:pPr>
            <a:r>
              <a:rPr lang="en-US" sz="2210" spc="216">
                <a:solidFill>
                  <a:srgbClr val="231F20"/>
                </a:solidFill>
                <a:latin typeface="DM Sans"/>
              </a:rPr>
              <a:t>Option : Génie Civil </a:t>
            </a:r>
          </a:p>
          <a:p>
            <a:pPr marL="0" lvl="0" indent="0" algn="l">
              <a:lnSpc>
                <a:spcPts val="3050"/>
              </a:lnSpc>
              <a:spcBef>
                <a:spcPct val="0"/>
              </a:spcBef>
            </a:pPr>
            <a:endParaRPr lang="en-US" sz="2210" spc="216">
              <a:solidFill>
                <a:srgbClr val="231F20"/>
              </a:solidFill>
              <a:latin typeface="DM Sans"/>
            </a:endParaRPr>
          </a:p>
        </p:txBody>
      </p:sp>
      <p:sp>
        <p:nvSpPr>
          <p:cNvPr id="17" name="TextBox 17"/>
          <p:cNvSpPr txBox="1"/>
          <p:nvPr/>
        </p:nvSpPr>
        <p:spPr>
          <a:xfrm>
            <a:off x="5645956" y="4837659"/>
            <a:ext cx="8705330" cy="284938"/>
          </a:xfrm>
          <a:prstGeom prst="rect">
            <a:avLst/>
          </a:prstGeom>
        </p:spPr>
        <p:txBody>
          <a:bodyPr lIns="0" tIns="0" rIns="0" bIns="0" rtlCol="0" anchor="t">
            <a:spAutoFit/>
          </a:bodyPr>
          <a:lstStyle/>
          <a:p>
            <a:pPr algn="ctr">
              <a:lnSpc>
                <a:spcPts val="2358"/>
              </a:lnSpc>
              <a:spcBef>
                <a:spcPct val="0"/>
              </a:spcBef>
            </a:pPr>
            <a:r>
              <a:rPr lang="en-US" sz="1814">
                <a:solidFill>
                  <a:srgbClr val="231F20"/>
                </a:solidFill>
                <a:latin typeface="Open Sauce"/>
              </a:rPr>
              <a:t>2022-2024</a:t>
            </a:r>
          </a:p>
        </p:txBody>
      </p:sp>
      <p:sp>
        <p:nvSpPr>
          <p:cNvPr id="18" name="TextBox 18"/>
          <p:cNvSpPr txBox="1"/>
          <p:nvPr/>
        </p:nvSpPr>
        <p:spPr>
          <a:xfrm>
            <a:off x="5645956" y="7200497"/>
            <a:ext cx="8705330" cy="284938"/>
          </a:xfrm>
          <a:prstGeom prst="rect">
            <a:avLst/>
          </a:prstGeom>
        </p:spPr>
        <p:txBody>
          <a:bodyPr lIns="0" tIns="0" rIns="0" bIns="0" rtlCol="0" anchor="t">
            <a:spAutoFit/>
          </a:bodyPr>
          <a:lstStyle/>
          <a:p>
            <a:pPr algn="ctr">
              <a:lnSpc>
                <a:spcPts val="2358"/>
              </a:lnSpc>
              <a:spcBef>
                <a:spcPct val="0"/>
              </a:spcBef>
            </a:pPr>
            <a:r>
              <a:rPr lang="en-US" sz="1814" dirty="0">
                <a:solidFill>
                  <a:srgbClr val="231F20"/>
                </a:solidFill>
                <a:latin typeface="Open Sauce"/>
              </a:rPr>
              <a:t>2020-2021</a:t>
            </a:r>
          </a:p>
        </p:txBody>
      </p:sp>
      <p:sp>
        <p:nvSpPr>
          <p:cNvPr id="19" name="Freeform 19"/>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0" name="ZoneTexte 19">
            <a:extLst>
              <a:ext uri="{FF2B5EF4-FFF2-40B4-BE49-F238E27FC236}">
                <a16:creationId xmlns:a16="http://schemas.microsoft.com/office/drawing/2014/main" id="{7B6A421D-0E5C-A8C5-3168-B3C4383BEEF7}"/>
              </a:ext>
            </a:extLst>
          </p:cNvPr>
          <p:cNvSpPr txBox="1"/>
          <p:nvPr/>
        </p:nvSpPr>
        <p:spPr>
          <a:xfrm>
            <a:off x="16992600" y="9435525"/>
            <a:ext cx="609600" cy="584775"/>
          </a:xfrm>
          <a:prstGeom prst="rect">
            <a:avLst/>
          </a:prstGeom>
          <a:noFill/>
        </p:spPr>
        <p:txBody>
          <a:bodyPr wrap="square" rtlCol="0">
            <a:spAutoFit/>
          </a:bodyPr>
          <a:lstStyle/>
          <a:p>
            <a:r>
              <a:rPr lang="fr-FR" sz="3200" dirty="0"/>
              <a:t>3</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sp>
        <p:nvSpPr>
          <p:cNvPr id="3" name="Freeform 3"/>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4176364">
            <a:off x="16403648" y="4736537"/>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a:off x="1524000" y="5532356"/>
            <a:ext cx="14539674" cy="3478413"/>
          </a:xfrm>
          <a:custGeom>
            <a:avLst/>
            <a:gdLst/>
            <a:ahLst/>
            <a:cxnLst/>
            <a:rect l="l" t="t" r="r" b="b"/>
            <a:pathLst>
              <a:path w="14539674" h="3478413">
                <a:moveTo>
                  <a:pt x="0" y="0"/>
                </a:moveTo>
                <a:lnTo>
                  <a:pt x="14539674" y="0"/>
                </a:lnTo>
                <a:lnTo>
                  <a:pt x="14539674" y="3478413"/>
                </a:lnTo>
                <a:lnTo>
                  <a:pt x="0" y="3478413"/>
                </a:lnTo>
                <a:lnTo>
                  <a:pt x="0" y="0"/>
                </a:lnTo>
                <a:close/>
              </a:path>
            </a:pathLst>
          </a:custGeom>
          <a:blipFill>
            <a:blip r:embed="rId5"/>
            <a:stretch>
              <a:fillRect t="-4556" b="-4556"/>
            </a:stretch>
          </a:blipFill>
        </p:spPr>
        <p:txBody>
          <a:bodyPr/>
          <a:lstStyle/>
          <a:p>
            <a:endParaRPr lang="fr-FR"/>
          </a:p>
        </p:txBody>
      </p:sp>
      <p:sp>
        <p:nvSpPr>
          <p:cNvPr id="6" name="Freeform 6"/>
          <p:cNvSpPr/>
          <p:nvPr/>
        </p:nvSpPr>
        <p:spPr>
          <a:xfrm>
            <a:off x="1351606" y="3138875"/>
            <a:ext cx="15584789" cy="2210668"/>
          </a:xfrm>
          <a:custGeom>
            <a:avLst/>
            <a:gdLst/>
            <a:ahLst/>
            <a:cxnLst/>
            <a:rect l="l" t="t" r="r" b="b"/>
            <a:pathLst>
              <a:path w="15584789" h="2210668">
                <a:moveTo>
                  <a:pt x="0" y="0"/>
                </a:moveTo>
                <a:lnTo>
                  <a:pt x="15584788" y="0"/>
                </a:lnTo>
                <a:lnTo>
                  <a:pt x="15584788" y="2210668"/>
                </a:lnTo>
                <a:lnTo>
                  <a:pt x="0" y="2210668"/>
                </a:lnTo>
                <a:lnTo>
                  <a:pt x="0" y="0"/>
                </a:lnTo>
                <a:close/>
              </a:path>
            </a:pathLst>
          </a:custGeom>
          <a:blipFill>
            <a:blip r:embed="rId6"/>
            <a:stretch>
              <a:fillRect/>
            </a:stretch>
          </a:blipFill>
        </p:spPr>
        <p:txBody>
          <a:bodyPr/>
          <a:lstStyle/>
          <a:p>
            <a:endParaRPr lang="fr-FR"/>
          </a:p>
        </p:txBody>
      </p:sp>
      <p:sp>
        <p:nvSpPr>
          <p:cNvPr id="7" name="TextBox 7"/>
          <p:cNvSpPr txBox="1"/>
          <p:nvPr/>
        </p:nvSpPr>
        <p:spPr>
          <a:xfrm>
            <a:off x="2887170" y="1277407"/>
            <a:ext cx="11552977" cy="2378080"/>
          </a:xfrm>
          <a:prstGeom prst="rect">
            <a:avLst/>
          </a:prstGeom>
        </p:spPr>
        <p:txBody>
          <a:bodyPr lIns="0" tIns="0" rIns="0" bIns="0" rtlCol="0" anchor="t">
            <a:spAutoFit/>
          </a:bodyPr>
          <a:lstStyle/>
          <a:p>
            <a:pPr algn="ctr">
              <a:lnSpc>
                <a:spcPts val="9587"/>
              </a:lnSpc>
            </a:pPr>
            <a:r>
              <a:rPr lang="en-US" sz="6947" spc="368">
                <a:solidFill>
                  <a:srgbClr val="231F20"/>
                </a:solidFill>
                <a:latin typeface="Oswald Bold"/>
              </a:rPr>
              <a:t>ORGANISATION : TFL</a:t>
            </a:r>
          </a:p>
          <a:p>
            <a:pPr algn="ctr">
              <a:lnSpc>
                <a:spcPts val="9587"/>
              </a:lnSpc>
            </a:pPr>
            <a:endParaRPr lang="en-US" sz="6947" spc="368">
              <a:solidFill>
                <a:srgbClr val="231F20"/>
              </a:solidFill>
              <a:latin typeface="Oswald Bold"/>
            </a:endParaRPr>
          </a:p>
        </p:txBody>
      </p:sp>
      <p:sp>
        <p:nvSpPr>
          <p:cNvPr id="8" name="ZoneTexte 7">
            <a:extLst>
              <a:ext uri="{FF2B5EF4-FFF2-40B4-BE49-F238E27FC236}">
                <a16:creationId xmlns:a16="http://schemas.microsoft.com/office/drawing/2014/main" id="{165C8B79-733E-3141-0AC2-31B7F71C939D}"/>
              </a:ext>
            </a:extLst>
          </p:cNvPr>
          <p:cNvSpPr txBox="1"/>
          <p:nvPr/>
        </p:nvSpPr>
        <p:spPr>
          <a:xfrm>
            <a:off x="8991600" y="9598518"/>
            <a:ext cx="304800" cy="584775"/>
          </a:xfrm>
          <a:prstGeom prst="rect">
            <a:avLst/>
          </a:prstGeom>
          <a:noFill/>
        </p:spPr>
        <p:txBody>
          <a:bodyPr wrap="square" rtlCol="0">
            <a:spAutoFit/>
          </a:bodyPr>
          <a:lstStyle/>
          <a:p>
            <a:r>
              <a:rPr lang="fr-FR" sz="3200" dirty="0"/>
              <a:t>4</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grpSp>
        <p:nvGrpSpPr>
          <p:cNvPr id="3" name="Group 3"/>
          <p:cNvGrpSpPr/>
          <p:nvPr/>
        </p:nvGrpSpPr>
        <p:grpSpPr>
          <a:xfrm>
            <a:off x="0" y="0"/>
            <a:ext cx="18288000" cy="2895051"/>
            <a:chOff x="0" y="0"/>
            <a:chExt cx="4816593" cy="762482"/>
          </a:xfrm>
        </p:grpSpPr>
        <p:sp>
          <p:nvSpPr>
            <p:cNvPr id="4" name="Freeform 4"/>
            <p:cNvSpPr/>
            <p:nvPr/>
          </p:nvSpPr>
          <p:spPr>
            <a:xfrm>
              <a:off x="0" y="0"/>
              <a:ext cx="4816592" cy="762482"/>
            </a:xfrm>
            <a:custGeom>
              <a:avLst/>
              <a:gdLst/>
              <a:ahLst/>
              <a:cxnLst/>
              <a:rect l="l" t="t" r="r" b="b"/>
              <a:pathLst>
                <a:path w="4816592" h="762482">
                  <a:moveTo>
                    <a:pt x="0" y="0"/>
                  </a:moveTo>
                  <a:lnTo>
                    <a:pt x="4816592" y="0"/>
                  </a:lnTo>
                  <a:lnTo>
                    <a:pt x="4816592" y="762482"/>
                  </a:lnTo>
                  <a:lnTo>
                    <a:pt x="0" y="762482"/>
                  </a:lnTo>
                  <a:close/>
                </a:path>
              </a:pathLst>
            </a:custGeom>
            <a:solidFill>
              <a:srgbClr val="1A1A1A"/>
            </a:solidFill>
          </p:spPr>
          <p:txBody>
            <a:bodyPr/>
            <a:lstStyle/>
            <a:p>
              <a:endParaRPr lang="fr-FR"/>
            </a:p>
          </p:txBody>
        </p:sp>
        <p:sp>
          <p:nvSpPr>
            <p:cNvPr id="5" name="TextBox 5"/>
            <p:cNvSpPr txBox="1"/>
            <p:nvPr/>
          </p:nvSpPr>
          <p:spPr>
            <a:xfrm>
              <a:off x="0" y="-19050"/>
              <a:ext cx="4816593" cy="781532"/>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3451022" y="-4729397"/>
            <a:ext cx="7262570" cy="7452264"/>
          </a:xfrm>
          <a:custGeom>
            <a:avLst/>
            <a:gdLst/>
            <a:ahLst/>
            <a:cxnLst/>
            <a:rect l="l" t="t" r="r" b="b"/>
            <a:pathLst>
              <a:path w="7262570" h="7452264">
                <a:moveTo>
                  <a:pt x="0" y="0"/>
                </a:moveTo>
                <a:lnTo>
                  <a:pt x="7262569" y="0"/>
                </a:lnTo>
                <a:lnTo>
                  <a:pt x="7262569" y="7452264"/>
                </a:lnTo>
                <a:lnTo>
                  <a:pt x="0" y="7452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Freeform 7"/>
          <p:cNvSpPr/>
          <p:nvPr/>
        </p:nvSpPr>
        <p:spPr>
          <a:xfrm>
            <a:off x="-2317761" y="-3442596"/>
            <a:ext cx="6176324" cy="6337646"/>
          </a:xfrm>
          <a:custGeom>
            <a:avLst/>
            <a:gdLst/>
            <a:ahLst/>
            <a:cxnLst/>
            <a:rect l="l" t="t" r="r" b="b"/>
            <a:pathLst>
              <a:path w="6176324" h="6337646">
                <a:moveTo>
                  <a:pt x="0" y="0"/>
                </a:moveTo>
                <a:lnTo>
                  <a:pt x="6176324" y="0"/>
                </a:lnTo>
                <a:lnTo>
                  <a:pt x="6176324" y="6337647"/>
                </a:lnTo>
                <a:lnTo>
                  <a:pt x="0" y="6337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8" name="Freeform 8"/>
          <p:cNvSpPr/>
          <p:nvPr/>
        </p:nvSpPr>
        <p:spPr>
          <a:xfrm>
            <a:off x="2653095" y="2895051"/>
            <a:ext cx="14205061" cy="6887303"/>
          </a:xfrm>
          <a:custGeom>
            <a:avLst/>
            <a:gdLst/>
            <a:ahLst/>
            <a:cxnLst/>
            <a:rect l="l" t="t" r="r" b="b"/>
            <a:pathLst>
              <a:path w="14205061" h="6887303">
                <a:moveTo>
                  <a:pt x="0" y="0"/>
                </a:moveTo>
                <a:lnTo>
                  <a:pt x="14205061" y="0"/>
                </a:lnTo>
                <a:lnTo>
                  <a:pt x="14205061" y="6887302"/>
                </a:lnTo>
                <a:lnTo>
                  <a:pt x="0" y="6887302"/>
                </a:lnTo>
                <a:lnTo>
                  <a:pt x="0" y="0"/>
                </a:lnTo>
                <a:close/>
              </a:path>
            </a:pathLst>
          </a:custGeom>
          <a:blipFill>
            <a:blip r:embed="rId5"/>
            <a:stretch>
              <a:fillRect/>
            </a:stretch>
          </a:blipFill>
        </p:spPr>
        <p:txBody>
          <a:bodyPr/>
          <a:lstStyle/>
          <a:p>
            <a:endParaRPr lang="fr-FR"/>
          </a:p>
        </p:txBody>
      </p:sp>
      <p:sp>
        <p:nvSpPr>
          <p:cNvPr id="9" name="TextBox 9"/>
          <p:cNvSpPr txBox="1"/>
          <p:nvPr/>
        </p:nvSpPr>
        <p:spPr>
          <a:xfrm>
            <a:off x="1053939" y="1465537"/>
            <a:ext cx="15071061" cy="2409886"/>
          </a:xfrm>
          <a:prstGeom prst="rect">
            <a:avLst/>
          </a:prstGeom>
        </p:spPr>
        <p:txBody>
          <a:bodyPr lIns="0" tIns="0" rIns="0" bIns="0" rtlCol="0" anchor="t">
            <a:spAutoFit/>
          </a:bodyPr>
          <a:lstStyle/>
          <a:p>
            <a:pPr algn="ctr">
              <a:lnSpc>
                <a:spcPts val="9288"/>
              </a:lnSpc>
            </a:pPr>
            <a:r>
              <a:rPr lang="en-US" sz="6730" spc="659">
                <a:solidFill>
                  <a:srgbClr val="FFFFFF"/>
                </a:solidFill>
                <a:latin typeface="Oswald Bold"/>
              </a:rPr>
              <a:t>ORGANIGRAMME DU SERVICE</a:t>
            </a:r>
          </a:p>
          <a:p>
            <a:pPr algn="ctr">
              <a:lnSpc>
                <a:spcPts val="10254"/>
              </a:lnSpc>
            </a:pPr>
            <a:endParaRPr lang="en-US" sz="6730" spc="659">
              <a:solidFill>
                <a:srgbClr val="FFFFFF"/>
              </a:solidFill>
              <a:latin typeface="Oswald Bold"/>
            </a:endParaRPr>
          </a:p>
        </p:txBody>
      </p:sp>
      <p:sp>
        <p:nvSpPr>
          <p:cNvPr id="10" name="ZoneTexte 9">
            <a:extLst>
              <a:ext uri="{FF2B5EF4-FFF2-40B4-BE49-F238E27FC236}">
                <a16:creationId xmlns:a16="http://schemas.microsoft.com/office/drawing/2014/main" id="{250DE1BE-4A29-A6AF-B3AF-7AEC115370C8}"/>
              </a:ext>
            </a:extLst>
          </p:cNvPr>
          <p:cNvSpPr txBox="1"/>
          <p:nvPr/>
        </p:nvSpPr>
        <p:spPr>
          <a:xfrm>
            <a:off x="16992600" y="9334500"/>
            <a:ext cx="609600" cy="584775"/>
          </a:xfrm>
          <a:prstGeom prst="rect">
            <a:avLst/>
          </a:prstGeom>
          <a:noFill/>
        </p:spPr>
        <p:txBody>
          <a:bodyPr wrap="square" rtlCol="0">
            <a:spAutoFit/>
          </a:bodyPr>
          <a:lstStyle/>
          <a:p>
            <a:r>
              <a:rPr lang="fr-FR" sz="3200" dirty="0"/>
              <a:t>5</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txBody>
          <a:bodyPr/>
          <a:lstStyle/>
          <a:p>
            <a:endParaRPr lang="fr-FR"/>
          </a:p>
        </p:txBody>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fr-FR"/>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01</a:t>
            </a:r>
          </a:p>
        </p:txBody>
      </p:sp>
      <p:sp>
        <p:nvSpPr>
          <p:cNvPr id="10" name="TextBox 10"/>
          <p:cNvSpPr txBox="1"/>
          <p:nvPr/>
        </p:nvSpPr>
        <p:spPr>
          <a:xfrm>
            <a:off x="2059451" y="5941547"/>
            <a:ext cx="3123506" cy="1876796"/>
          </a:xfrm>
          <a:prstGeom prst="rect">
            <a:avLst/>
          </a:prstGeom>
        </p:spPr>
        <p:txBody>
          <a:bodyPr lIns="0" tIns="0" rIns="0" bIns="0" rtlCol="0" anchor="t">
            <a:spAutoFit/>
          </a:bodyPr>
          <a:lstStyle/>
          <a:p>
            <a:pPr algn="ctr">
              <a:lnSpc>
                <a:spcPts val="3669"/>
              </a:lnSpc>
            </a:pPr>
            <a:r>
              <a:rPr lang="en-US" sz="2659" spc="260" dirty="0">
                <a:solidFill>
                  <a:srgbClr val="231F20"/>
                </a:solidFill>
                <a:latin typeface="DM Sans Bold"/>
              </a:rPr>
              <a:t>GESTION DES TICKETS</a:t>
            </a:r>
          </a:p>
          <a:p>
            <a:pPr algn="ctr">
              <a:lnSpc>
                <a:spcPts val="3669"/>
              </a:lnSpc>
            </a:pPr>
            <a:r>
              <a:rPr lang="en-US" sz="2659" spc="260" dirty="0">
                <a:solidFill>
                  <a:srgbClr val="231F20"/>
                </a:solidFill>
                <a:latin typeface="DM Sans Bold"/>
              </a:rPr>
              <a:t>ET DU STOCK</a:t>
            </a:r>
          </a:p>
          <a:p>
            <a:pPr algn="ctr">
              <a:lnSpc>
                <a:spcPts val="3669"/>
              </a:lnSpc>
            </a:pPr>
            <a:endParaRPr lang="en-US" sz="2659" spc="260" dirty="0">
              <a:solidFill>
                <a:srgbClr val="231F20"/>
              </a:solidFill>
              <a:latin typeface="DM Sans Bold"/>
            </a:endParaRPr>
          </a:p>
        </p:txBody>
      </p:sp>
      <p:sp>
        <p:nvSpPr>
          <p:cNvPr id="11" name="Freeform 11"/>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2" name="Group 12"/>
          <p:cNvGrpSpPr/>
          <p:nvPr/>
        </p:nvGrpSpPr>
        <p:grpSpPr>
          <a:xfrm>
            <a:off x="7030737" y="524057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fr-F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02</a:t>
            </a:r>
          </a:p>
        </p:txBody>
      </p:sp>
      <p:sp>
        <p:nvSpPr>
          <p:cNvPr id="16" name="Freeform 16"/>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7" name="Group 17"/>
          <p:cNvGrpSpPr/>
          <p:nvPr/>
        </p:nvGrpSpPr>
        <p:grpSpPr>
          <a:xfrm>
            <a:off x="10521294" y="5240576"/>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fr-FR"/>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03</a:t>
            </a:r>
          </a:p>
        </p:txBody>
      </p:sp>
      <p:sp>
        <p:nvSpPr>
          <p:cNvPr id="21" name="Freeform 21"/>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22" name="Group 22"/>
          <p:cNvGrpSpPr/>
          <p:nvPr/>
        </p:nvGrpSpPr>
        <p:grpSpPr>
          <a:xfrm>
            <a:off x="14011851" y="5240576"/>
            <a:ext cx="501082" cy="50108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fr-FR"/>
            </a:p>
          </p:txBody>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04</a:t>
            </a:r>
          </a:p>
        </p:txBody>
      </p:sp>
      <p:sp>
        <p:nvSpPr>
          <p:cNvPr id="26" name="TextBox 26"/>
          <p:cNvSpPr txBox="1"/>
          <p:nvPr/>
        </p:nvSpPr>
        <p:spPr>
          <a:xfrm>
            <a:off x="5487757" y="5933435"/>
            <a:ext cx="3587042" cy="2233580"/>
          </a:xfrm>
          <a:prstGeom prst="rect">
            <a:avLst/>
          </a:prstGeom>
        </p:spPr>
        <p:txBody>
          <a:bodyPr lIns="0" tIns="0" rIns="0" bIns="0" rtlCol="0" anchor="t">
            <a:spAutoFit/>
          </a:bodyPr>
          <a:lstStyle/>
          <a:p>
            <a:pPr algn="ctr">
              <a:lnSpc>
                <a:spcPts val="3555"/>
              </a:lnSpc>
            </a:pPr>
            <a:r>
              <a:rPr lang="en-US" sz="2576" spc="252" dirty="0">
                <a:solidFill>
                  <a:srgbClr val="231F20"/>
                </a:solidFill>
                <a:latin typeface="DM Sans Bold"/>
              </a:rPr>
              <a:t>TÂCHES DE BASE DE L'INFRASTRUCTURE RÉSEAU</a:t>
            </a:r>
          </a:p>
          <a:p>
            <a:pPr algn="ctr">
              <a:lnSpc>
                <a:spcPts val="3555"/>
              </a:lnSpc>
            </a:pPr>
            <a:endParaRPr lang="en-US" sz="2576" spc="252" dirty="0">
              <a:solidFill>
                <a:srgbClr val="231F20"/>
              </a:solidFill>
              <a:latin typeface="DM Sans Bold"/>
            </a:endParaRPr>
          </a:p>
        </p:txBody>
      </p:sp>
      <p:sp>
        <p:nvSpPr>
          <p:cNvPr id="27" name="TextBox 27"/>
          <p:cNvSpPr txBox="1"/>
          <p:nvPr/>
        </p:nvSpPr>
        <p:spPr>
          <a:xfrm>
            <a:off x="9380279" y="5941547"/>
            <a:ext cx="2889629" cy="1554015"/>
          </a:xfrm>
          <a:prstGeom prst="rect">
            <a:avLst/>
          </a:prstGeom>
        </p:spPr>
        <p:txBody>
          <a:bodyPr lIns="0" tIns="0" rIns="0" bIns="0" rtlCol="0" anchor="t">
            <a:spAutoFit/>
          </a:bodyPr>
          <a:lstStyle/>
          <a:p>
            <a:pPr algn="ctr">
              <a:lnSpc>
                <a:spcPts val="4073"/>
              </a:lnSpc>
            </a:pPr>
            <a:r>
              <a:rPr lang="en-US" sz="2951" spc="289" dirty="0">
                <a:solidFill>
                  <a:srgbClr val="231F20"/>
                </a:solidFill>
                <a:latin typeface="DM Sans Bold"/>
              </a:rPr>
              <a:t>SUPERVISION</a:t>
            </a:r>
          </a:p>
          <a:p>
            <a:pPr algn="ctr">
              <a:lnSpc>
                <a:spcPts val="4073"/>
              </a:lnSpc>
            </a:pPr>
            <a:r>
              <a:rPr lang="en-US" sz="2951" spc="289" dirty="0">
                <a:solidFill>
                  <a:srgbClr val="231F20"/>
                </a:solidFill>
                <a:latin typeface="DM Sans Bold"/>
              </a:rPr>
              <a:t>DU R</a:t>
            </a:r>
            <a:r>
              <a:rPr lang="en-US" sz="3200" spc="252" dirty="0">
                <a:solidFill>
                  <a:srgbClr val="231F20"/>
                </a:solidFill>
                <a:latin typeface="DM Sans Bold"/>
              </a:rPr>
              <a:t>É</a:t>
            </a:r>
            <a:r>
              <a:rPr lang="en-US" sz="2951" spc="289" dirty="0">
                <a:solidFill>
                  <a:srgbClr val="231F20"/>
                </a:solidFill>
                <a:latin typeface="DM Sans Bold"/>
              </a:rPr>
              <a:t>SEAU</a:t>
            </a:r>
          </a:p>
          <a:p>
            <a:pPr algn="ctr">
              <a:lnSpc>
                <a:spcPts val="4073"/>
              </a:lnSpc>
            </a:pPr>
            <a:endParaRPr lang="en-US" sz="2951" spc="289" dirty="0">
              <a:solidFill>
                <a:srgbClr val="231F20"/>
              </a:solidFill>
              <a:latin typeface="DM Sans Bold"/>
            </a:endParaRPr>
          </a:p>
        </p:txBody>
      </p:sp>
      <p:sp>
        <p:nvSpPr>
          <p:cNvPr id="28" name="TextBox 28"/>
          <p:cNvSpPr txBox="1"/>
          <p:nvPr/>
        </p:nvSpPr>
        <p:spPr>
          <a:xfrm>
            <a:off x="12870836" y="5933435"/>
            <a:ext cx="3019785" cy="2233580"/>
          </a:xfrm>
          <a:prstGeom prst="rect">
            <a:avLst/>
          </a:prstGeom>
        </p:spPr>
        <p:txBody>
          <a:bodyPr lIns="0" tIns="0" rIns="0" bIns="0" rtlCol="0" anchor="t">
            <a:spAutoFit/>
          </a:bodyPr>
          <a:lstStyle/>
          <a:p>
            <a:pPr algn="ctr">
              <a:lnSpc>
                <a:spcPts val="3555"/>
              </a:lnSpc>
            </a:pPr>
            <a:r>
              <a:rPr lang="en-US" sz="2576" spc="252" dirty="0">
                <a:solidFill>
                  <a:srgbClr val="231F20"/>
                </a:solidFill>
                <a:latin typeface="DM Sans Bold"/>
              </a:rPr>
              <a:t>PARTICIPATION À DES PROJETS LOCAUX ET MONDIAUX</a:t>
            </a:r>
          </a:p>
          <a:p>
            <a:pPr algn="ctr">
              <a:lnSpc>
                <a:spcPts val="3555"/>
              </a:lnSpc>
            </a:pPr>
            <a:endParaRPr lang="en-US" sz="2576" spc="252" dirty="0">
              <a:solidFill>
                <a:srgbClr val="231F20"/>
              </a:solidFill>
              <a:latin typeface="DM Sans Bold"/>
            </a:endParaRPr>
          </a:p>
        </p:txBody>
      </p:sp>
      <p:sp>
        <p:nvSpPr>
          <p:cNvPr id="29" name="Freeform 29"/>
          <p:cNvSpPr/>
          <p:nvPr/>
        </p:nvSpPr>
        <p:spPr>
          <a:xfrm rot="-10799999">
            <a:off x="-2296736" y="-6085359"/>
            <a:ext cx="6476737" cy="9042564"/>
          </a:xfrm>
          <a:custGeom>
            <a:avLst/>
            <a:gdLst/>
            <a:ahLst/>
            <a:cxnLst/>
            <a:rect l="l" t="t" r="r" b="b"/>
            <a:pathLst>
              <a:path w="6476737" h="9042564">
                <a:moveTo>
                  <a:pt x="0" y="0"/>
                </a:moveTo>
                <a:lnTo>
                  <a:pt x="6476737" y="0"/>
                </a:lnTo>
                <a:lnTo>
                  <a:pt x="6476737" y="9042564"/>
                </a:lnTo>
                <a:lnTo>
                  <a:pt x="0" y="90425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0" name="ZoneTexte 29">
            <a:extLst>
              <a:ext uri="{FF2B5EF4-FFF2-40B4-BE49-F238E27FC236}">
                <a16:creationId xmlns:a16="http://schemas.microsoft.com/office/drawing/2014/main" id="{7E1EC44F-DD2D-8700-EADE-96DB5F5E51CB}"/>
              </a:ext>
            </a:extLst>
          </p:cNvPr>
          <p:cNvSpPr txBox="1"/>
          <p:nvPr/>
        </p:nvSpPr>
        <p:spPr>
          <a:xfrm>
            <a:off x="8953500" y="9519139"/>
            <a:ext cx="381000" cy="584775"/>
          </a:xfrm>
          <a:prstGeom prst="rect">
            <a:avLst/>
          </a:prstGeom>
          <a:noFill/>
        </p:spPr>
        <p:txBody>
          <a:bodyPr wrap="square" rtlCol="0">
            <a:spAutoFit/>
          </a:bodyPr>
          <a:lstStyle/>
          <a:p>
            <a:r>
              <a:rPr lang="fr-FR" sz="3200" dirty="0"/>
              <a:t>6</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887923">
            <a:off x="-5959915" y="498262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5" name="Group 5"/>
          <p:cNvGrpSpPr/>
          <p:nvPr/>
        </p:nvGrpSpPr>
        <p:grpSpPr>
          <a:xfrm>
            <a:off x="2581993" y="2630665"/>
            <a:ext cx="2932415" cy="2351362"/>
            <a:chOff x="0" y="0"/>
            <a:chExt cx="1075555" cy="862436"/>
          </a:xfrm>
        </p:grpSpPr>
        <p:sp>
          <p:nvSpPr>
            <p:cNvPr id="6" name="Freeform 6"/>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7" name="TextBox 7"/>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2581993" y="5172656"/>
            <a:ext cx="2932415" cy="847111"/>
            <a:chOff x="0" y="0"/>
            <a:chExt cx="1075555" cy="310705"/>
          </a:xfrm>
        </p:grpSpPr>
        <p:sp>
          <p:nvSpPr>
            <p:cNvPr id="9" name="Freeform 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10" name="TextBox 1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a:off x="6768695" y="5390600"/>
            <a:ext cx="2932415" cy="2351362"/>
            <a:chOff x="0" y="0"/>
            <a:chExt cx="1075555" cy="862436"/>
          </a:xfrm>
        </p:grpSpPr>
        <p:sp>
          <p:nvSpPr>
            <p:cNvPr id="12" name="Freeform 12"/>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13" name="TextBox 13"/>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4" name="Group 14"/>
          <p:cNvGrpSpPr/>
          <p:nvPr/>
        </p:nvGrpSpPr>
        <p:grpSpPr>
          <a:xfrm>
            <a:off x="6768695" y="7905835"/>
            <a:ext cx="2932415" cy="847111"/>
            <a:chOff x="0" y="0"/>
            <a:chExt cx="1075555" cy="310705"/>
          </a:xfrm>
        </p:grpSpPr>
        <p:sp>
          <p:nvSpPr>
            <p:cNvPr id="15" name="Freeform 15"/>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16" name="TextBox 16"/>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7" name="Group 17"/>
          <p:cNvGrpSpPr/>
          <p:nvPr/>
        </p:nvGrpSpPr>
        <p:grpSpPr>
          <a:xfrm>
            <a:off x="11080958" y="2692805"/>
            <a:ext cx="2932415" cy="2351362"/>
            <a:chOff x="0" y="0"/>
            <a:chExt cx="1075555" cy="862436"/>
          </a:xfrm>
        </p:grpSpPr>
        <p:sp>
          <p:nvSpPr>
            <p:cNvPr id="18" name="Freeform 18"/>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19" name="TextBox 19"/>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20" name="Group 20"/>
          <p:cNvGrpSpPr/>
          <p:nvPr/>
        </p:nvGrpSpPr>
        <p:grpSpPr>
          <a:xfrm>
            <a:off x="11080958" y="5110516"/>
            <a:ext cx="2932415" cy="847111"/>
            <a:chOff x="0" y="0"/>
            <a:chExt cx="1075555" cy="310705"/>
          </a:xfrm>
        </p:grpSpPr>
        <p:sp>
          <p:nvSpPr>
            <p:cNvPr id="21" name="Freeform 21"/>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22" name="TextBox 22"/>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3" name="Freeform 23"/>
          <p:cNvSpPr/>
          <p:nvPr/>
        </p:nvSpPr>
        <p:spPr>
          <a:xfrm rot="-1885381">
            <a:off x="9701540" y="5389283"/>
            <a:ext cx="1378989" cy="389564"/>
          </a:xfrm>
          <a:custGeom>
            <a:avLst/>
            <a:gdLst/>
            <a:ahLst/>
            <a:cxnLst/>
            <a:rect l="l" t="t" r="r" b="b"/>
            <a:pathLst>
              <a:path w="1378989" h="389564">
                <a:moveTo>
                  <a:pt x="0" y="0"/>
                </a:moveTo>
                <a:lnTo>
                  <a:pt x="1378988" y="0"/>
                </a:lnTo>
                <a:lnTo>
                  <a:pt x="1378988" y="389564"/>
                </a:lnTo>
                <a:lnTo>
                  <a:pt x="0" y="3895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4" name="Freeform 24"/>
          <p:cNvSpPr/>
          <p:nvPr/>
        </p:nvSpPr>
        <p:spPr>
          <a:xfrm rot="-8970905" flipH="1">
            <a:off x="5518918" y="4472872"/>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5" name="Freeform 25"/>
          <p:cNvSpPr/>
          <p:nvPr/>
        </p:nvSpPr>
        <p:spPr>
          <a:xfrm rot="-8970905" flipH="1">
            <a:off x="14127466" y="4731114"/>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26" name="Group 26"/>
          <p:cNvGrpSpPr/>
          <p:nvPr/>
        </p:nvGrpSpPr>
        <p:grpSpPr>
          <a:xfrm>
            <a:off x="15015653" y="5785872"/>
            <a:ext cx="2932415" cy="2351362"/>
            <a:chOff x="0" y="0"/>
            <a:chExt cx="1075555" cy="862436"/>
          </a:xfrm>
        </p:grpSpPr>
        <p:sp>
          <p:nvSpPr>
            <p:cNvPr id="27" name="Freeform 27"/>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fr-FR"/>
            </a:p>
          </p:txBody>
        </p:sp>
        <p:sp>
          <p:nvSpPr>
            <p:cNvPr id="28" name="TextBox 28"/>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sp>
        <p:nvSpPr>
          <p:cNvPr id="29" name="Freeform 29"/>
          <p:cNvSpPr/>
          <p:nvPr/>
        </p:nvSpPr>
        <p:spPr>
          <a:xfrm>
            <a:off x="2644028" y="3029347"/>
            <a:ext cx="2808345" cy="1553997"/>
          </a:xfrm>
          <a:custGeom>
            <a:avLst/>
            <a:gdLst/>
            <a:ahLst/>
            <a:cxnLst/>
            <a:rect l="l" t="t" r="r" b="b"/>
            <a:pathLst>
              <a:path w="2808345" h="1553997">
                <a:moveTo>
                  <a:pt x="0" y="0"/>
                </a:moveTo>
                <a:lnTo>
                  <a:pt x="2808345" y="0"/>
                </a:lnTo>
                <a:lnTo>
                  <a:pt x="2808345" y="1553998"/>
                </a:lnTo>
                <a:lnTo>
                  <a:pt x="0" y="1553998"/>
                </a:lnTo>
                <a:lnTo>
                  <a:pt x="0" y="0"/>
                </a:lnTo>
                <a:close/>
              </a:path>
            </a:pathLst>
          </a:custGeom>
          <a:blipFill>
            <a:blip r:embed="rId7"/>
            <a:stretch>
              <a:fillRect/>
            </a:stretch>
          </a:blipFill>
        </p:spPr>
        <p:txBody>
          <a:bodyPr/>
          <a:lstStyle/>
          <a:p>
            <a:endParaRPr lang="fr-FR"/>
          </a:p>
        </p:txBody>
      </p:sp>
      <p:sp>
        <p:nvSpPr>
          <p:cNvPr id="30" name="Freeform 30"/>
          <p:cNvSpPr/>
          <p:nvPr/>
        </p:nvSpPr>
        <p:spPr>
          <a:xfrm>
            <a:off x="6768695" y="6047906"/>
            <a:ext cx="2848487" cy="870875"/>
          </a:xfrm>
          <a:custGeom>
            <a:avLst/>
            <a:gdLst/>
            <a:ahLst/>
            <a:cxnLst/>
            <a:rect l="l" t="t" r="r" b="b"/>
            <a:pathLst>
              <a:path w="2848487" h="870875">
                <a:moveTo>
                  <a:pt x="0" y="0"/>
                </a:moveTo>
                <a:lnTo>
                  <a:pt x="2848487" y="0"/>
                </a:lnTo>
                <a:lnTo>
                  <a:pt x="2848487" y="870875"/>
                </a:lnTo>
                <a:lnTo>
                  <a:pt x="0" y="870875"/>
                </a:lnTo>
                <a:lnTo>
                  <a:pt x="0" y="0"/>
                </a:lnTo>
                <a:close/>
              </a:path>
            </a:pathLst>
          </a:custGeom>
          <a:blipFill>
            <a:blip r:embed="rId8"/>
            <a:stretch>
              <a:fillRect/>
            </a:stretch>
          </a:blipFill>
        </p:spPr>
        <p:txBody>
          <a:bodyPr/>
          <a:lstStyle/>
          <a:p>
            <a:endParaRPr lang="fr-FR"/>
          </a:p>
        </p:txBody>
      </p:sp>
      <p:sp>
        <p:nvSpPr>
          <p:cNvPr id="31" name="Freeform 31"/>
          <p:cNvSpPr/>
          <p:nvPr/>
        </p:nvSpPr>
        <p:spPr>
          <a:xfrm>
            <a:off x="11374572" y="2729395"/>
            <a:ext cx="2345186" cy="2278181"/>
          </a:xfrm>
          <a:custGeom>
            <a:avLst/>
            <a:gdLst/>
            <a:ahLst/>
            <a:cxnLst/>
            <a:rect l="l" t="t" r="r" b="b"/>
            <a:pathLst>
              <a:path w="2345186" h="2278181">
                <a:moveTo>
                  <a:pt x="0" y="0"/>
                </a:moveTo>
                <a:lnTo>
                  <a:pt x="2345186" y="0"/>
                </a:lnTo>
                <a:lnTo>
                  <a:pt x="2345186" y="2278181"/>
                </a:lnTo>
                <a:lnTo>
                  <a:pt x="0" y="2278181"/>
                </a:lnTo>
                <a:lnTo>
                  <a:pt x="0" y="0"/>
                </a:lnTo>
                <a:close/>
              </a:path>
            </a:pathLst>
          </a:custGeom>
          <a:blipFill>
            <a:blip r:embed="rId9"/>
            <a:stretch>
              <a:fillRect/>
            </a:stretch>
          </a:blipFill>
        </p:spPr>
        <p:txBody>
          <a:bodyPr/>
          <a:lstStyle/>
          <a:p>
            <a:endParaRPr lang="fr-FR"/>
          </a:p>
        </p:txBody>
      </p:sp>
      <p:sp>
        <p:nvSpPr>
          <p:cNvPr id="32" name="Freeform 32"/>
          <p:cNvSpPr/>
          <p:nvPr/>
        </p:nvSpPr>
        <p:spPr>
          <a:xfrm>
            <a:off x="15017382" y="6109751"/>
            <a:ext cx="2930686" cy="1493286"/>
          </a:xfrm>
          <a:custGeom>
            <a:avLst/>
            <a:gdLst/>
            <a:ahLst/>
            <a:cxnLst/>
            <a:rect l="l" t="t" r="r" b="b"/>
            <a:pathLst>
              <a:path w="2930686" h="1493286">
                <a:moveTo>
                  <a:pt x="0" y="0"/>
                </a:moveTo>
                <a:lnTo>
                  <a:pt x="2930686" y="0"/>
                </a:lnTo>
                <a:lnTo>
                  <a:pt x="2930686" y="1493285"/>
                </a:lnTo>
                <a:lnTo>
                  <a:pt x="0" y="1493285"/>
                </a:lnTo>
                <a:lnTo>
                  <a:pt x="0" y="0"/>
                </a:lnTo>
                <a:close/>
              </a:path>
            </a:pathLst>
          </a:custGeom>
          <a:blipFill>
            <a:blip r:embed="rId10"/>
            <a:stretch>
              <a:fillRect t="-3425" b="-3425"/>
            </a:stretch>
          </a:blipFill>
        </p:spPr>
        <p:txBody>
          <a:bodyPr/>
          <a:lstStyle/>
          <a:p>
            <a:endParaRPr lang="fr-FR"/>
          </a:p>
        </p:txBody>
      </p:sp>
      <p:sp>
        <p:nvSpPr>
          <p:cNvPr id="33" name="TextBox 33"/>
          <p:cNvSpPr txBox="1"/>
          <p:nvPr/>
        </p:nvSpPr>
        <p:spPr>
          <a:xfrm>
            <a:off x="679965" y="733419"/>
            <a:ext cx="13442990" cy="2134003"/>
          </a:xfrm>
          <a:prstGeom prst="rect">
            <a:avLst/>
          </a:prstGeom>
        </p:spPr>
        <p:txBody>
          <a:bodyPr lIns="0" tIns="0" rIns="0" bIns="0" rtlCol="0" anchor="t">
            <a:spAutoFit/>
          </a:bodyPr>
          <a:lstStyle/>
          <a:p>
            <a:pPr algn="ctr">
              <a:lnSpc>
                <a:spcPts val="8600"/>
              </a:lnSpc>
            </a:pPr>
            <a:r>
              <a:rPr lang="en-US" sz="6232" spc="610">
                <a:solidFill>
                  <a:srgbClr val="231F20"/>
                </a:solidFill>
                <a:latin typeface="Oswald Bold"/>
              </a:rPr>
              <a:t>PROJETS RÉALISÉS EN FORMATION</a:t>
            </a:r>
          </a:p>
          <a:p>
            <a:pPr marL="0" lvl="0" indent="0" algn="ctr">
              <a:lnSpc>
                <a:spcPts val="8600"/>
              </a:lnSpc>
              <a:spcBef>
                <a:spcPct val="0"/>
              </a:spcBef>
            </a:pPr>
            <a:endParaRPr lang="en-US" sz="6232" spc="610">
              <a:solidFill>
                <a:srgbClr val="231F20"/>
              </a:solidFill>
              <a:latin typeface="Oswald Bold"/>
            </a:endParaRPr>
          </a:p>
        </p:txBody>
      </p:sp>
      <p:sp>
        <p:nvSpPr>
          <p:cNvPr id="34" name="TextBox 34"/>
          <p:cNvSpPr txBox="1"/>
          <p:nvPr/>
        </p:nvSpPr>
        <p:spPr>
          <a:xfrm>
            <a:off x="2769909" y="5342975"/>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rPr>
              <a:t>PROJET 1</a:t>
            </a:r>
          </a:p>
        </p:txBody>
      </p:sp>
      <p:sp>
        <p:nvSpPr>
          <p:cNvPr id="35" name="TextBox 35"/>
          <p:cNvSpPr txBox="1"/>
          <p:nvPr/>
        </p:nvSpPr>
        <p:spPr>
          <a:xfrm>
            <a:off x="6956611" y="8075578"/>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rPr>
              <a:t>PROJET 2</a:t>
            </a:r>
          </a:p>
        </p:txBody>
      </p:sp>
      <p:sp>
        <p:nvSpPr>
          <p:cNvPr id="36" name="TextBox 36"/>
          <p:cNvSpPr txBox="1"/>
          <p:nvPr/>
        </p:nvSpPr>
        <p:spPr>
          <a:xfrm>
            <a:off x="11268874" y="5280258"/>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rPr>
              <a:t>PROJET 3</a:t>
            </a:r>
          </a:p>
        </p:txBody>
      </p:sp>
      <p:sp>
        <p:nvSpPr>
          <p:cNvPr id="37" name="TextBox 37"/>
          <p:cNvSpPr txBox="1"/>
          <p:nvPr/>
        </p:nvSpPr>
        <p:spPr>
          <a:xfrm>
            <a:off x="15203569" y="8513742"/>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rPr>
              <a:t>PROJET 4</a:t>
            </a:r>
          </a:p>
        </p:txBody>
      </p:sp>
      <p:sp>
        <p:nvSpPr>
          <p:cNvPr id="38" name="ZoneTexte 37">
            <a:extLst>
              <a:ext uri="{FF2B5EF4-FFF2-40B4-BE49-F238E27FC236}">
                <a16:creationId xmlns:a16="http://schemas.microsoft.com/office/drawing/2014/main" id="{F2C39010-B5B1-2DFD-8BCB-79E69C4B4E27}"/>
              </a:ext>
            </a:extLst>
          </p:cNvPr>
          <p:cNvSpPr txBox="1"/>
          <p:nvPr/>
        </p:nvSpPr>
        <p:spPr>
          <a:xfrm>
            <a:off x="17176964" y="9349098"/>
            <a:ext cx="457200" cy="584775"/>
          </a:xfrm>
          <a:prstGeom prst="rect">
            <a:avLst/>
          </a:prstGeom>
          <a:noFill/>
        </p:spPr>
        <p:txBody>
          <a:bodyPr wrap="square" rtlCol="0">
            <a:spAutoFit/>
          </a:bodyPr>
          <a:lstStyle/>
          <a:p>
            <a:r>
              <a:rPr lang="fr-FR" sz="3200" dirty="0"/>
              <a:t>7</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fr-FR"/>
          </a:p>
        </p:txBody>
      </p:sp>
      <p:sp>
        <p:nvSpPr>
          <p:cNvPr id="3" name="Freeform 3"/>
          <p:cNvSpPr/>
          <p:nvPr/>
        </p:nvSpPr>
        <p:spPr>
          <a:xfrm rot="887923">
            <a:off x="-6937517" y="-8747353"/>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a:off x="10865499" y="6714461"/>
            <a:ext cx="6876773" cy="3291189"/>
          </a:xfrm>
          <a:custGeom>
            <a:avLst/>
            <a:gdLst/>
            <a:ahLst/>
            <a:cxnLst/>
            <a:rect l="l" t="t" r="r" b="b"/>
            <a:pathLst>
              <a:path w="6876773" h="3291189">
                <a:moveTo>
                  <a:pt x="0" y="0"/>
                </a:moveTo>
                <a:lnTo>
                  <a:pt x="6876773" y="0"/>
                </a:lnTo>
                <a:lnTo>
                  <a:pt x="6876773" y="3291188"/>
                </a:lnTo>
                <a:lnTo>
                  <a:pt x="0" y="3291188"/>
                </a:lnTo>
                <a:lnTo>
                  <a:pt x="0" y="0"/>
                </a:lnTo>
                <a:close/>
              </a:path>
            </a:pathLst>
          </a:custGeom>
          <a:blipFill>
            <a:blip r:embed="rId5"/>
            <a:stretch>
              <a:fillRect/>
            </a:stretch>
          </a:blipFill>
        </p:spPr>
        <p:txBody>
          <a:bodyPr/>
          <a:lstStyle/>
          <a:p>
            <a:endParaRPr lang="fr-FR"/>
          </a:p>
        </p:txBody>
      </p:sp>
      <p:sp>
        <p:nvSpPr>
          <p:cNvPr id="5" name="Freeform 5"/>
          <p:cNvSpPr/>
          <p:nvPr/>
        </p:nvSpPr>
        <p:spPr>
          <a:xfrm>
            <a:off x="511704" y="6761668"/>
            <a:ext cx="8588482" cy="3196773"/>
          </a:xfrm>
          <a:custGeom>
            <a:avLst/>
            <a:gdLst/>
            <a:ahLst/>
            <a:cxnLst/>
            <a:rect l="l" t="t" r="r" b="b"/>
            <a:pathLst>
              <a:path w="8588482" h="3196773">
                <a:moveTo>
                  <a:pt x="0" y="0"/>
                </a:moveTo>
                <a:lnTo>
                  <a:pt x="8588482" y="0"/>
                </a:lnTo>
                <a:lnTo>
                  <a:pt x="8588482" y="3196774"/>
                </a:lnTo>
                <a:lnTo>
                  <a:pt x="0" y="3196774"/>
                </a:lnTo>
                <a:lnTo>
                  <a:pt x="0" y="0"/>
                </a:lnTo>
                <a:close/>
              </a:path>
            </a:pathLst>
          </a:custGeom>
          <a:blipFill>
            <a:blip r:embed="rId6"/>
            <a:stretch>
              <a:fillRect/>
            </a:stretch>
          </a:blipFill>
        </p:spPr>
        <p:txBody>
          <a:bodyPr/>
          <a:lstStyle/>
          <a:p>
            <a:endParaRPr lang="fr-FR"/>
          </a:p>
        </p:txBody>
      </p:sp>
      <p:sp>
        <p:nvSpPr>
          <p:cNvPr id="6" name="TextBox 6"/>
          <p:cNvSpPr txBox="1"/>
          <p:nvPr/>
        </p:nvSpPr>
        <p:spPr>
          <a:xfrm>
            <a:off x="3641360" y="942975"/>
            <a:ext cx="13617940" cy="2852166"/>
          </a:xfrm>
          <a:prstGeom prst="rect">
            <a:avLst/>
          </a:prstGeom>
        </p:spPr>
        <p:txBody>
          <a:bodyPr lIns="0" tIns="0" rIns="0" bIns="0" rtlCol="0" anchor="t">
            <a:spAutoFit/>
          </a:bodyPr>
          <a:lstStyle/>
          <a:p>
            <a:pPr algn="ctr">
              <a:lnSpc>
                <a:spcPts val="7314"/>
              </a:lnSpc>
            </a:pPr>
            <a:r>
              <a:rPr lang="en-US" sz="5300" spc="519">
                <a:solidFill>
                  <a:srgbClr val="231F20"/>
                </a:solidFill>
                <a:latin typeface="Oswald Bold"/>
              </a:rPr>
              <a:t>VEILLE TECHNOLOGIQUE : </a:t>
            </a:r>
          </a:p>
          <a:p>
            <a:pPr algn="ctr">
              <a:lnSpc>
                <a:spcPts val="7314"/>
              </a:lnSpc>
            </a:pPr>
            <a:r>
              <a:rPr lang="en-US" sz="5300" spc="519">
                <a:solidFill>
                  <a:srgbClr val="231F20"/>
                </a:solidFill>
                <a:latin typeface="Oswald"/>
              </a:rPr>
              <a:t>L'INTELLIGENCE ARTIFICIELLE EN SUPPORT IT</a:t>
            </a:r>
          </a:p>
          <a:p>
            <a:pPr marL="0" lvl="0" indent="0" algn="ctr">
              <a:lnSpc>
                <a:spcPts val="8280"/>
              </a:lnSpc>
              <a:spcBef>
                <a:spcPct val="0"/>
              </a:spcBef>
            </a:pPr>
            <a:endParaRPr lang="en-US" sz="5300" spc="519">
              <a:solidFill>
                <a:srgbClr val="231F20"/>
              </a:solidFill>
              <a:latin typeface="Oswald"/>
            </a:endParaRPr>
          </a:p>
        </p:txBody>
      </p:sp>
      <p:sp>
        <p:nvSpPr>
          <p:cNvPr id="7" name="TextBox 7"/>
          <p:cNvSpPr txBox="1"/>
          <p:nvPr/>
        </p:nvSpPr>
        <p:spPr>
          <a:xfrm>
            <a:off x="3860187" y="6558496"/>
            <a:ext cx="2257081" cy="809625"/>
          </a:xfrm>
          <a:prstGeom prst="rect">
            <a:avLst/>
          </a:prstGeom>
        </p:spPr>
        <p:txBody>
          <a:bodyPr lIns="0" tIns="0" rIns="0" bIns="0" rtlCol="0" anchor="t">
            <a:spAutoFit/>
          </a:bodyPr>
          <a:lstStyle/>
          <a:p>
            <a:pPr algn="ctr">
              <a:lnSpc>
                <a:spcPts val="3286"/>
              </a:lnSpc>
            </a:pPr>
            <a:r>
              <a:rPr lang="en-US" sz="2738" spc="136">
                <a:solidFill>
                  <a:srgbClr val="FFFBFB"/>
                </a:solidFill>
                <a:latin typeface="DM Sans"/>
              </a:rPr>
              <a:t>Everest Cantu</a:t>
            </a:r>
          </a:p>
        </p:txBody>
      </p:sp>
      <p:sp>
        <p:nvSpPr>
          <p:cNvPr id="8" name="TextBox 8"/>
          <p:cNvSpPr txBox="1"/>
          <p:nvPr/>
        </p:nvSpPr>
        <p:spPr>
          <a:xfrm>
            <a:off x="7949138" y="7488242"/>
            <a:ext cx="2302097" cy="609600"/>
          </a:xfrm>
          <a:prstGeom prst="rect">
            <a:avLst/>
          </a:prstGeom>
        </p:spPr>
        <p:txBody>
          <a:bodyPr lIns="0" tIns="0" rIns="0" bIns="0" rtlCol="0" anchor="t">
            <a:spAutoFit/>
          </a:bodyPr>
          <a:lstStyle/>
          <a:p>
            <a:pPr algn="ctr">
              <a:lnSpc>
                <a:spcPts val="2464"/>
              </a:lnSpc>
            </a:pPr>
            <a:r>
              <a:rPr lang="en-US" sz="2053" spc="102" dirty="0" err="1">
                <a:solidFill>
                  <a:srgbClr val="FFFBFB"/>
                </a:solidFill>
                <a:latin typeface="DM Sans"/>
              </a:rPr>
              <a:t>Ceo</a:t>
            </a:r>
            <a:r>
              <a:rPr lang="en-US" sz="2053" spc="102" dirty="0">
                <a:solidFill>
                  <a:srgbClr val="FFFBFB"/>
                </a:solidFill>
                <a:latin typeface="DM Sans"/>
              </a:rPr>
              <a:t> Of </a:t>
            </a:r>
            <a:r>
              <a:rPr lang="en-US" sz="2053" spc="102" dirty="0" err="1">
                <a:solidFill>
                  <a:srgbClr val="FFFBFB"/>
                </a:solidFill>
                <a:latin typeface="DM Sans"/>
              </a:rPr>
              <a:t>Ingoude</a:t>
            </a:r>
            <a:r>
              <a:rPr lang="en-US" sz="2053" spc="102" dirty="0">
                <a:solidFill>
                  <a:srgbClr val="FFFBFB"/>
                </a:solidFill>
                <a:latin typeface="DM Sans"/>
              </a:rPr>
              <a:t> Company</a:t>
            </a:r>
          </a:p>
        </p:txBody>
      </p:sp>
      <p:sp>
        <p:nvSpPr>
          <p:cNvPr id="9" name="TextBox 9"/>
          <p:cNvSpPr txBox="1"/>
          <p:nvPr/>
        </p:nvSpPr>
        <p:spPr>
          <a:xfrm>
            <a:off x="12294659" y="6558496"/>
            <a:ext cx="2009227" cy="809625"/>
          </a:xfrm>
          <a:prstGeom prst="rect">
            <a:avLst/>
          </a:prstGeom>
        </p:spPr>
        <p:txBody>
          <a:bodyPr lIns="0" tIns="0" rIns="0" bIns="0" rtlCol="0" anchor="t">
            <a:spAutoFit/>
          </a:bodyPr>
          <a:lstStyle/>
          <a:p>
            <a:pPr algn="ctr">
              <a:lnSpc>
                <a:spcPts val="3286"/>
              </a:lnSpc>
            </a:pPr>
            <a:r>
              <a:rPr lang="en-US" sz="2738" spc="136">
                <a:solidFill>
                  <a:srgbClr val="FFFBFB"/>
                </a:solidFill>
                <a:latin typeface="DM Sans"/>
              </a:rPr>
              <a:t>Remy Marsh</a:t>
            </a:r>
          </a:p>
        </p:txBody>
      </p:sp>
      <p:sp>
        <p:nvSpPr>
          <p:cNvPr id="10" name="TextBox 10"/>
          <p:cNvSpPr txBox="1"/>
          <p:nvPr/>
        </p:nvSpPr>
        <p:spPr>
          <a:xfrm>
            <a:off x="0" y="4426801"/>
            <a:ext cx="17971634" cy="1414348"/>
          </a:xfrm>
          <a:prstGeom prst="rect">
            <a:avLst/>
          </a:prstGeom>
        </p:spPr>
        <p:txBody>
          <a:bodyPr lIns="0" tIns="0" rIns="0" bIns="0" rtlCol="0" anchor="t">
            <a:spAutoFit/>
          </a:bodyPr>
          <a:lstStyle/>
          <a:p>
            <a:pPr algn="ctr">
              <a:lnSpc>
                <a:spcPts val="2810"/>
              </a:lnSpc>
              <a:spcBef>
                <a:spcPct val="0"/>
              </a:spcBef>
            </a:pPr>
            <a:r>
              <a:rPr lang="en-US" sz="2161">
                <a:solidFill>
                  <a:srgbClr val="000000"/>
                </a:solidFill>
                <a:latin typeface="Open Sauce Bold"/>
              </a:rPr>
              <a:t>L’intégration de l’IA dans le support IT est-elle possible?</a:t>
            </a:r>
          </a:p>
          <a:p>
            <a:pPr algn="ctr">
              <a:lnSpc>
                <a:spcPts val="2810"/>
              </a:lnSpc>
              <a:spcBef>
                <a:spcPct val="0"/>
              </a:spcBef>
            </a:pPr>
            <a:r>
              <a:rPr lang="en-US" sz="2161">
                <a:solidFill>
                  <a:srgbClr val="000000"/>
                </a:solidFill>
                <a:latin typeface="Open Sauce"/>
              </a:rPr>
              <a:t>L'Intelligence Artificielle (IA) transforme rapidement le domaine du support IT en offrant des solutions innovantes pour améliorer l'efficacité, réduire les coûts et augmenter la satisfaction des utilisateurs. Cette veille technologique présente les tendances actuelles, les applications pratiques et les avantages de l'IA dans le support IT.</a:t>
            </a:r>
          </a:p>
        </p:txBody>
      </p:sp>
      <p:sp>
        <p:nvSpPr>
          <p:cNvPr id="11" name="ZoneTexte 10">
            <a:extLst>
              <a:ext uri="{FF2B5EF4-FFF2-40B4-BE49-F238E27FC236}">
                <a16:creationId xmlns:a16="http://schemas.microsoft.com/office/drawing/2014/main" id="{C297EA66-2C2B-4D86-FDCE-5ABA4968A392}"/>
              </a:ext>
            </a:extLst>
          </p:cNvPr>
          <p:cNvSpPr txBox="1"/>
          <p:nvPr/>
        </p:nvSpPr>
        <p:spPr>
          <a:xfrm>
            <a:off x="9187816" y="9452547"/>
            <a:ext cx="424074" cy="584775"/>
          </a:xfrm>
          <a:prstGeom prst="rect">
            <a:avLst/>
          </a:prstGeom>
          <a:noFill/>
        </p:spPr>
        <p:txBody>
          <a:bodyPr wrap="square" rtlCol="0">
            <a:spAutoFit/>
          </a:bodyPr>
          <a:lstStyle/>
          <a:p>
            <a:r>
              <a:rPr lang="fr-FR" sz="3200" dirty="0"/>
              <a:t>8</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580377">
            <a:off x="11954257" y="-9579658"/>
            <a:ext cx="24036383" cy="24664199"/>
          </a:xfrm>
          <a:custGeom>
            <a:avLst/>
            <a:gdLst/>
            <a:ahLst/>
            <a:cxnLst/>
            <a:rect l="l" t="t" r="r" b="b"/>
            <a:pathLst>
              <a:path w="24036383" h="24664199">
                <a:moveTo>
                  <a:pt x="0" y="0"/>
                </a:moveTo>
                <a:lnTo>
                  <a:pt x="24036383" y="0"/>
                </a:lnTo>
                <a:lnTo>
                  <a:pt x="24036383" y="24664199"/>
                </a:lnTo>
                <a:lnTo>
                  <a:pt x="0" y="246641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345104" y="4280771"/>
            <a:ext cx="11258433" cy="5235691"/>
          </a:xfrm>
          <a:custGeom>
            <a:avLst/>
            <a:gdLst/>
            <a:ahLst/>
            <a:cxnLst/>
            <a:rect l="l" t="t" r="r" b="b"/>
            <a:pathLst>
              <a:path w="11258433" h="5235691">
                <a:moveTo>
                  <a:pt x="0" y="0"/>
                </a:moveTo>
                <a:lnTo>
                  <a:pt x="11258433" y="0"/>
                </a:lnTo>
                <a:lnTo>
                  <a:pt x="11258433" y="5235691"/>
                </a:lnTo>
                <a:lnTo>
                  <a:pt x="0" y="5235691"/>
                </a:lnTo>
                <a:lnTo>
                  <a:pt x="0" y="0"/>
                </a:lnTo>
                <a:close/>
              </a:path>
            </a:pathLst>
          </a:custGeom>
          <a:blipFill>
            <a:blip r:embed="rId4"/>
            <a:stretch>
              <a:fillRect t="-1145" b="-1145"/>
            </a:stretch>
          </a:blipFill>
        </p:spPr>
        <p:txBody>
          <a:bodyPr/>
          <a:lstStyle/>
          <a:p>
            <a:endParaRPr lang="fr-FR"/>
          </a:p>
        </p:txBody>
      </p:sp>
      <p:sp>
        <p:nvSpPr>
          <p:cNvPr id="4" name="Freeform 4"/>
          <p:cNvSpPr/>
          <p:nvPr/>
        </p:nvSpPr>
        <p:spPr>
          <a:xfrm>
            <a:off x="6808300" y="2312866"/>
            <a:ext cx="2638195" cy="1697484"/>
          </a:xfrm>
          <a:custGeom>
            <a:avLst/>
            <a:gdLst/>
            <a:ahLst/>
            <a:cxnLst/>
            <a:rect l="l" t="t" r="r" b="b"/>
            <a:pathLst>
              <a:path w="2638195" h="1697484">
                <a:moveTo>
                  <a:pt x="0" y="0"/>
                </a:moveTo>
                <a:lnTo>
                  <a:pt x="2638195" y="0"/>
                </a:lnTo>
                <a:lnTo>
                  <a:pt x="2638195" y="1697484"/>
                </a:lnTo>
                <a:lnTo>
                  <a:pt x="0" y="1697484"/>
                </a:lnTo>
                <a:lnTo>
                  <a:pt x="0" y="0"/>
                </a:lnTo>
                <a:close/>
              </a:path>
            </a:pathLst>
          </a:custGeom>
          <a:blipFill>
            <a:blip r:embed="rId5"/>
            <a:stretch>
              <a:fillRect/>
            </a:stretch>
          </a:blipFill>
        </p:spPr>
        <p:txBody>
          <a:bodyPr/>
          <a:lstStyle/>
          <a:p>
            <a:endParaRPr lang="fr-FR"/>
          </a:p>
        </p:txBody>
      </p:sp>
      <p:sp>
        <p:nvSpPr>
          <p:cNvPr id="5" name="TextBox 5"/>
          <p:cNvSpPr txBox="1"/>
          <p:nvPr/>
        </p:nvSpPr>
        <p:spPr>
          <a:xfrm>
            <a:off x="641437" y="484321"/>
            <a:ext cx="8009608" cy="1451638"/>
          </a:xfrm>
          <a:prstGeom prst="rect">
            <a:avLst/>
          </a:prstGeom>
        </p:spPr>
        <p:txBody>
          <a:bodyPr lIns="0" tIns="0" rIns="0" bIns="0" rtlCol="0" anchor="t">
            <a:spAutoFit/>
          </a:bodyPr>
          <a:lstStyle/>
          <a:p>
            <a:pPr algn="l">
              <a:lnSpc>
                <a:spcPts val="11843"/>
              </a:lnSpc>
            </a:pPr>
            <a:r>
              <a:rPr lang="en-US" sz="8582" spc="841">
                <a:solidFill>
                  <a:srgbClr val="231F20"/>
                </a:solidFill>
                <a:latin typeface="Oswald Bold"/>
              </a:rPr>
              <a:t>CONCLUSION</a:t>
            </a:r>
          </a:p>
        </p:txBody>
      </p:sp>
      <p:sp>
        <p:nvSpPr>
          <p:cNvPr id="6" name="TextBox 6"/>
          <p:cNvSpPr txBox="1"/>
          <p:nvPr/>
        </p:nvSpPr>
        <p:spPr>
          <a:xfrm>
            <a:off x="641437" y="2647666"/>
            <a:ext cx="8009608" cy="1106827"/>
          </a:xfrm>
          <a:prstGeom prst="rect">
            <a:avLst/>
          </a:prstGeom>
        </p:spPr>
        <p:txBody>
          <a:bodyPr lIns="0" tIns="0" rIns="0" bIns="0" rtlCol="0" anchor="t">
            <a:spAutoFit/>
          </a:bodyPr>
          <a:lstStyle/>
          <a:p>
            <a:pPr algn="l">
              <a:lnSpc>
                <a:spcPts val="9083"/>
              </a:lnSpc>
            </a:pPr>
            <a:r>
              <a:rPr lang="en-US" sz="6582" u="sng" spc="645">
                <a:solidFill>
                  <a:srgbClr val="142F43"/>
                </a:solidFill>
                <a:latin typeface="Oswald"/>
              </a:rPr>
              <a:t>PROJET FUTUR :</a:t>
            </a:r>
          </a:p>
        </p:txBody>
      </p:sp>
      <p:sp>
        <p:nvSpPr>
          <p:cNvPr id="7" name="ZoneTexte 6">
            <a:extLst>
              <a:ext uri="{FF2B5EF4-FFF2-40B4-BE49-F238E27FC236}">
                <a16:creationId xmlns:a16="http://schemas.microsoft.com/office/drawing/2014/main" id="{B8BA0AED-49DF-4228-037B-13E785413482}"/>
              </a:ext>
            </a:extLst>
          </p:cNvPr>
          <p:cNvSpPr txBox="1"/>
          <p:nvPr/>
        </p:nvSpPr>
        <p:spPr>
          <a:xfrm>
            <a:off x="16992600" y="9516462"/>
            <a:ext cx="457200" cy="584775"/>
          </a:xfrm>
          <a:prstGeom prst="rect">
            <a:avLst/>
          </a:prstGeom>
          <a:noFill/>
        </p:spPr>
        <p:txBody>
          <a:bodyPr wrap="square" rtlCol="0">
            <a:spAutoFit/>
          </a:bodyPr>
          <a:lstStyle/>
          <a:p>
            <a:r>
              <a:rPr lang="fr-FR" sz="3200" dirty="0"/>
              <a:t>9</a:t>
            </a:r>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189</Words>
  <Application>Microsoft Office PowerPoint</Application>
  <PresentationFormat>Personnalisé</PresentationFormat>
  <Paragraphs>60</Paragraphs>
  <Slides>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vt:i4>
      </vt:variant>
    </vt:vector>
  </HeadingPairs>
  <TitlesOfParts>
    <vt:vector size="20" baseType="lpstr">
      <vt:lpstr>Oswald</vt:lpstr>
      <vt:lpstr>Oswald Bold</vt:lpstr>
      <vt:lpstr>Calibri</vt:lpstr>
      <vt:lpstr>Arial</vt:lpstr>
      <vt:lpstr>Open Sauce Bold</vt:lpstr>
      <vt:lpstr>Oswald Bold Italics</vt:lpstr>
      <vt:lpstr>Montserrat Classic Bold</vt:lpstr>
      <vt:lpstr>DM Sans</vt:lpstr>
      <vt:lpstr>DM Sans Bold</vt:lpstr>
      <vt:lpstr>Open Sauce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minimalist business project presentation </dc:title>
  <cp:lastModifiedBy>eymen belhimer</cp:lastModifiedBy>
  <cp:revision>3</cp:revision>
  <dcterms:created xsi:type="dcterms:W3CDTF">2006-08-16T00:00:00Z</dcterms:created>
  <dcterms:modified xsi:type="dcterms:W3CDTF">2024-05-20T22:43:08Z</dcterms:modified>
  <dc:identifier>DAGFzEpkS1g</dc:identifier>
</cp:coreProperties>
</file>